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085"/>
  </p:notesMasterIdLst>
  <p:sldIdLst>
    <p:sldId id="256" r:id="rId2"/>
    <p:sldId id="2871" r:id="rId3"/>
    <p:sldId id="3120" r:id="rId4"/>
    <p:sldId id="3898" r:id="rId5"/>
    <p:sldId id="3058" r:id="rId6"/>
    <p:sldId id="3550" r:id="rId7"/>
    <p:sldId id="3551" r:id="rId8"/>
    <p:sldId id="3552" r:id="rId9"/>
    <p:sldId id="3553" r:id="rId10"/>
    <p:sldId id="3067" r:id="rId11"/>
    <p:sldId id="3038" r:id="rId12"/>
    <p:sldId id="3039" r:id="rId13"/>
    <p:sldId id="3537" r:id="rId14"/>
    <p:sldId id="3538" r:id="rId15"/>
    <p:sldId id="3833" r:id="rId16"/>
    <p:sldId id="3539" r:id="rId17"/>
    <p:sldId id="3835" r:id="rId18"/>
    <p:sldId id="3540" r:id="rId19"/>
    <p:sldId id="3837" r:id="rId20"/>
    <p:sldId id="3838" r:id="rId21"/>
    <p:sldId id="3946" r:id="rId22"/>
    <p:sldId id="3947" r:id="rId23"/>
    <p:sldId id="3949" r:id="rId24"/>
    <p:sldId id="3068" r:id="rId25"/>
    <p:sldId id="3069" r:id="rId26"/>
    <p:sldId id="3526" r:id="rId27"/>
    <p:sldId id="3070" r:id="rId28"/>
    <p:sldId id="3078" r:id="rId29"/>
    <p:sldId id="3079" r:id="rId30"/>
    <p:sldId id="3076" r:id="rId31"/>
    <p:sldId id="3077" r:id="rId32"/>
    <p:sldId id="3841" r:id="rId33"/>
    <p:sldId id="3856" r:id="rId34"/>
    <p:sldId id="3857" r:id="rId35"/>
    <p:sldId id="3952" r:id="rId36"/>
    <p:sldId id="3955" r:id="rId37"/>
    <p:sldId id="3953" r:id="rId38"/>
    <p:sldId id="3954" r:id="rId39"/>
    <p:sldId id="3846" r:id="rId40"/>
    <p:sldId id="3848" r:id="rId41"/>
    <p:sldId id="3847" r:id="rId42"/>
    <p:sldId id="3844" r:id="rId43"/>
    <p:sldId id="3845" r:id="rId44"/>
    <p:sldId id="3948" r:id="rId45"/>
    <p:sldId id="3849" r:id="rId46"/>
    <p:sldId id="3850" r:id="rId47"/>
    <p:sldId id="3842" r:id="rId48"/>
    <p:sldId id="3843" r:id="rId49"/>
    <p:sldId id="3939" r:id="rId50"/>
    <p:sldId id="3938" r:id="rId51"/>
    <p:sldId id="3851" r:id="rId52"/>
    <p:sldId id="3852" r:id="rId53"/>
    <p:sldId id="3855" r:id="rId54"/>
    <p:sldId id="3853" r:id="rId55"/>
    <p:sldId id="3854" r:id="rId56"/>
    <p:sldId id="3448" r:id="rId57"/>
    <p:sldId id="3449" r:id="rId58"/>
    <p:sldId id="3450" r:id="rId59"/>
    <p:sldId id="3451" r:id="rId60"/>
    <p:sldId id="3452" r:id="rId61"/>
    <p:sldId id="3453" r:id="rId62"/>
    <p:sldId id="3454" r:id="rId63"/>
    <p:sldId id="3455" r:id="rId64"/>
    <p:sldId id="3456" r:id="rId65"/>
    <p:sldId id="3457" r:id="rId66"/>
    <p:sldId id="3458" r:id="rId67"/>
    <p:sldId id="3459" r:id="rId68"/>
    <p:sldId id="3460" r:id="rId69"/>
    <p:sldId id="3461" r:id="rId70"/>
    <p:sldId id="3462" r:id="rId71"/>
    <p:sldId id="3463" r:id="rId72"/>
    <p:sldId id="3464" r:id="rId73"/>
    <p:sldId id="3465" r:id="rId74"/>
    <p:sldId id="3089" r:id="rId75"/>
    <p:sldId id="3091" r:id="rId76"/>
    <p:sldId id="3092" r:id="rId77"/>
    <p:sldId id="3090" r:id="rId78"/>
    <p:sldId id="3083" r:id="rId79"/>
    <p:sldId id="3084" r:id="rId80"/>
    <p:sldId id="3087" r:id="rId81"/>
    <p:sldId id="3088" r:id="rId82"/>
    <p:sldId id="3085" r:id="rId83"/>
    <p:sldId id="3086" r:id="rId84"/>
    <p:sldId id="3466" r:id="rId85"/>
    <p:sldId id="3467" r:id="rId86"/>
    <p:sldId id="3470" r:id="rId87"/>
    <p:sldId id="3468" r:id="rId88"/>
    <p:sldId id="3469" r:id="rId89"/>
    <p:sldId id="3423" r:id="rId90"/>
    <p:sldId id="3424" r:id="rId91"/>
    <p:sldId id="3425" r:id="rId92"/>
    <p:sldId id="3430" r:id="rId93"/>
    <p:sldId id="3427" r:id="rId94"/>
    <p:sldId id="3426" r:id="rId95"/>
    <p:sldId id="3428" r:id="rId96"/>
    <p:sldId id="3429" r:id="rId97"/>
    <p:sldId id="3431" r:id="rId98"/>
    <p:sldId id="3444" r:id="rId99"/>
    <p:sldId id="3442" r:id="rId100"/>
    <p:sldId id="3445" r:id="rId101"/>
    <p:sldId id="3443" r:id="rId102"/>
    <p:sldId id="3447" r:id="rId103"/>
    <p:sldId id="3037" r:id="rId104"/>
    <p:sldId id="3950" r:id="rId105"/>
    <p:sldId id="3951" r:id="rId106"/>
    <p:sldId id="3040" r:id="rId107"/>
    <p:sldId id="3041" r:id="rId108"/>
    <p:sldId id="3042" r:id="rId109"/>
    <p:sldId id="3043" r:id="rId110"/>
    <p:sldId id="3044" r:id="rId111"/>
    <p:sldId id="3045" r:id="rId112"/>
    <p:sldId id="3046" r:id="rId113"/>
    <p:sldId id="3047" r:id="rId114"/>
    <p:sldId id="3048" r:id="rId115"/>
    <p:sldId id="3080" r:id="rId116"/>
    <p:sldId id="3081" r:id="rId117"/>
    <p:sldId id="3082" r:id="rId118"/>
    <p:sldId id="3502" r:id="rId119"/>
    <p:sldId id="3503" r:id="rId120"/>
    <p:sldId id="3500" r:id="rId121"/>
    <p:sldId id="3501" r:id="rId122"/>
    <p:sldId id="3471" r:id="rId123"/>
    <p:sldId id="3472" r:id="rId124"/>
    <p:sldId id="3473" r:id="rId125"/>
    <p:sldId id="3474" r:id="rId126"/>
    <p:sldId id="3475" r:id="rId127"/>
    <p:sldId id="3476" r:id="rId128"/>
    <p:sldId id="3477" r:id="rId129"/>
    <p:sldId id="3478" r:id="rId130"/>
    <p:sldId id="3479" r:id="rId131"/>
    <p:sldId id="3480" r:id="rId132"/>
    <p:sldId id="3481" r:id="rId133"/>
    <p:sldId id="3482" r:id="rId134"/>
    <p:sldId id="3483" r:id="rId135"/>
    <p:sldId id="3484" r:id="rId136"/>
    <p:sldId id="3485" r:id="rId137"/>
    <p:sldId id="3486" r:id="rId138"/>
    <p:sldId id="3487" r:id="rId139"/>
    <p:sldId id="3488" r:id="rId140"/>
    <p:sldId id="3489" r:id="rId141"/>
    <p:sldId id="3490" r:id="rId142"/>
    <p:sldId id="3491" r:id="rId143"/>
    <p:sldId id="3492" r:id="rId144"/>
    <p:sldId id="3495" r:id="rId145"/>
    <p:sldId id="3496" r:id="rId146"/>
    <p:sldId id="3497" r:id="rId147"/>
    <p:sldId id="3093" r:id="rId148"/>
    <p:sldId id="3504" r:id="rId149"/>
    <p:sldId id="3505" r:id="rId150"/>
    <p:sldId id="3512" r:id="rId151"/>
    <p:sldId id="3506" r:id="rId152"/>
    <p:sldId id="3516" r:id="rId153"/>
    <p:sldId id="3513" r:id="rId154"/>
    <p:sldId id="3515" r:id="rId155"/>
    <p:sldId id="3517" r:id="rId156"/>
    <p:sldId id="3514" r:id="rId157"/>
    <p:sldId id="3522" r:id="rId158"/>
    <p:sldId id="3507" r:id="rId159"/>
    <p:sldId id="3508" r:id="rId160"/>
    <p:sldId id="3523" r:id="rId161"/>
    <p:sldId id="3918" r:id="rId162"/>
    <p:sldId id="3919" r:id="rId163"/>
    <p:sldId id="3920" r:id="rId164"/>
    <p:sldId id="3921" r:id="rId165"/>
    <p:sldId id="3922" r:id="rId166"/>
    <p:sldId id="3923" r:id="rId167"/>
    <p:sldId id="3519" r:id="rId168"/>
    <p:sldId id="3520" r:id="rId169"/>
    <p:sldId id="3521" r:id="rId170"/>
    <p:sldId id="3518" r:id="rId171"/>
    <p:sldId id="3137" r:id="rId172"/>
    <p:sldId id="3138" r:id="rId173"/>
    <p:sldId id="3139" r:id="rId174"/>
    <p:sldId id="3140" r:id="rId175"/>
    <p:sldId id="3094" r:id="rId176"/>
    <p:sldId id="3095" r:id="rId177"/>
    <p:sldId id="3096" r:id="rId178"/>
    <p:sldId id="3102" r:id="rId179"/>
    <p:sldId id="3098" r:id="rId180"/>
    <p:sldId id="3099" r:id="rId181"/>
    <p:sldId id="3100" r:id="rId182"/>
    <p:sldId id="3101" r:id="rId183"/>
    <p:sldId id="3924" r:id="rId184"/>
    <p:sldId id="3927" r:id="rId185"/>
    <p:sldId id="3928" r:id="rId186"/>
    <p:sldId id="3925" r:id="rId187"/>
    <p:sldId id="3926" r:id="rId188"/>
    <p:sldId id="3945" r:id="rId189"/>
    <p:sldId id="3944" r:id="rId190"/>
    <p:sldId id="3929" r:id="rId191"/>
    <p:sldId id="3292" r:id="rId192"/>
    <p:sldId id="3052" r:id="rId193"/>
    <p:sldId id="3053" r:id="rId194"/>
    <p:sldId id="3530" r:id="rId195"/>
    <p:sldId id="3054" r:id="rId196"/>
    <p:sldId id="3527" r:id="rId197"/>
    <p:sldId id="3528" r:id="rId198"/>
    <p:sldId id="3529" r:id="rId199"/>
    <p:sldId id="3055" r:id="rId200"/>
    <p:sldId id="3056" r:id="rId201"/>
    <p:sldId id="3057" r:id="rId202"/>
    <p:sldId id="3531" r:id="rId203"/>
    <p:sldId id="3059" r:id="rId204"/>
    <p:sldId id="3103" r:id="rId205"/>
    <p:sldId id="3107" r:id="rId206"/>
    <p:sldId id="3104" r:id="rId207"/>
    <p:sldId id="3061" r:id="rId208"/>
    <p:sldId id="3106" r:id="rId209"/>
    <p:sldId id="3105" r:id="rId210"/>
    <p:sldId id="3233" r:id="rId211"/>
    <p:sldId id="3234" r:id="rId212"/>
    <p:sldId id="3235" r:id="rId213"/>
    <p:sldId id="3236" r:id="rId214"/>
    <p:sldId id="3237" r:id="rId215"/>
    <p:sldId id="3238" r:id="rId216"/>
    <p:sldId id="3239" r:id="rId217"/>
    <p:sldId id="3240" r:id="rId218"/>
    <p:sldId id="3241" r:id="rId219"/>
    <p:sldId id="3242" r:id="rId220"/>
    <p:sldId id="3243" r:id="rId221"/>
    <p:sldId id="3244" r:id="rId222"/>
    <p:sldId id="3245" r:id="rId223"/>
    <p:sldId id="3246" r:id="rId224"/>
    <p:sldId id="3247" r:id="rId225"/>
    <p:sldId id="3248" r:id="rId226"/>
    <p:sldId id="3249" r:id="rId227"/>
    <p:sldId id="3250" r:id="rId228"/>
    <p:sldId id="3251" r:id="rId229"/>
    <p:sldId id="3252" r:id="rId230"/>
    <p:sldId id="3253" r:id="rId231"/>
    <p:sldId id="3254" r:id="rId232"/>
    <p:sldId id="3255" r:id="rId233"/>
    <p:sldId id="3256" r:id="rId234"/>
    <p:sldId id="3257" r:id="rId235"/>
    <p:sldId id="3258" r:id="rId236"/>
    <p:sldId id="3259" r:id="rId237"/>
    <p:sldId id="3260" r:id="rId238"/>
    <p:sldId id="3261" r:id="rId239"/>
    <p:sldId id="3262" r:id="rId240"/>
    <p:sldId id="3263" r:id="rId241"/>
    <p:sldId id="3264" r:id="rId242"/>
    <p:sldId id="3438" r:id="rId243"/>
    <p:sldId id="3439" r:id="rId244"/>
    <p:sldId id="3440" r:id="rId245"/>
    <p:sldId id="3441" r:id="rId246"/>
    <p:sldId id="3956" r:id="rId247"/>
    <p:sldId id="3958" r:id="rId248"/>
    <p:sldId id="3957" r:id="rId249"/>
    <p:sldId id="3965" r:id="rId250"/>
    <p:sldId id="3966" r:id="rId251"/>
    <p:sldId id="3968" r:id="rId252"/>
    <p:sldId id="3967" r:id="rId253"/>
    <p:sldId id="3963" r:id="rId254"/>
    <p:sldId id="3959" r:id="rId255"/>
    <p:sldId id="3981" r:id="rId256"/>
    <p:sldId id="3980" r:id="rId257"/>
    <p:sldId id="3982" r:id="rId258"/>
    <p:sldId id="3962" r:id="rId259"/>
    <p:sldId id="3961" r:id="rId260"/>
    <p:sldId id="3960" r:id="rId261"/>
    <p:sldId id="3964" r:id="rId262"/>
    <p:sldId id="3969" r:id="rId263"/>
    <p:sldId id="3970" r:id="rId264"/>
    <p:sldId id="3979" r:id="rId265"/>
    <p:sldId id="3971" r:id="rId266"/>
    <p:sldId id="3972" r:id="rId267"/>
    <p:sldId id="3975" r:id="rId268"/>
    <p:sldId id="3977" r:id="rId269"/>
    <p:sldId id="3978" r:id="rId270"/>
    <p:sldId id="3976" r:id="rId271"/>
    <p:sldId id="3973" r:id="rId272"/>
    <p:sldId id="3974" r:id="rId273"/>
    <p:sldId id="1517" r:id="rId274"/>
    <p:sldId id="1518" r:id="rId275"/>
    <p:sldId id="1519" r:id="rId276"/>
    <p:sldId id="1520" r:id="rId277"/>
    <p:sldId id="1521" r:id="rId278"/>
    <p:sldId id="1522" r:id="rId279"/>
    <p:sldId id="1523" r:id="rId280"/>
    <p:sldId id="1524" r:id="rId281"/>
    <p:sldId id="1525" r:id="rId282"/>
    <p:sldId id="1526" r:id="rId283"/>
    <p:sldId id="1527" r:id="rId284"/>
    <p:sldId id="1528" r:id="rId285"/>
    <p:sldId id="1529" r:id="rId286"/>
    <p:sldId id="1530" r:id="rId287"/>
    <p:sldId id="1531" r:id="rId288"/>
    <p:sldId id="1532" r:id="rId289"/>
    <p:sldId id="1533" r:id="rId290"/>
    <p:sldId id="1534" r:id="rId291"/>
    <p:sldId id="1535" r:id="rId292"/>
    <p:sldId id="1536" r:id="rId293"/>
    <p:sldId id="1537" r:id="rId294"/>
    <p:sldId id="1538" r:id="rId295"/>
    <p:sldId id="1539" r:id="rId296"/>
    <p:sldId id="1540" r:id="rId297"/>
    <p:sldId id="1541" r:id="rId298"/>
    <p:sldId id="1542" r:id="rId299"/>
    <p:sldId id="1543" r:id="rId300"/>
    <p:sldId id="3858" r:id="rId301"/>
    <p:sldId id="1544" r:id="rId302"/>
    <p:sldId id="1545" r:id="rId303"/>
    <p:sldId id="1546" r:id="rId304"/>
    <p:sldId id="1547" r:id="rId305"/>
    <p:sldId id="1548" r:id="rId306"/>
    <p:sldId id="1549" r:id="rId307"/>
    <p:sldId id="1550" r:id="rId308"/>
    <p:sldId id="1551" r:id="rId309"/>
    <p:sldId id="1552" r:id="rId310"/>
    <p:sldId id="1553" r:id="rId311"/>
    <p:sldId id="1554" r:id="rId312"/>
    <p:sldId id="1555" r:id="rId313"/>
    <p:sldId id="1556" r:id="rId314"/>
    <p:sldId id="1557" r:id="rId315"/>
    <p:sldId id="1558" r:id="rId316"/>
    <p:sldId id="1559" r:id="rId317"/>
    <p:sldId id="1560" r:id="rId318"/>
    <p:sldId id="1561" r:id="rId319"/>
    <p:sldId id="1562" r:id="rId320"/>
    <p:sldId id="1563" r:id="rId321"/>
    <p:sldId id="1564" r:id="rId322"/>
    <p:sldId id="1565" r:id="rId323"/>
    <p:sldId id="1566" r:id="rId324"/>
    <p:sldId id="1567" r:id="rId325"/>
    <p:sldId id="1568" r:id="rId326"/>
    <p:sldId id="1569" r:id="rId327"/>
    <p:sldId id="1570" r:id="rId328"/>
    <p:sldId id="1571" r:id="rId329"/>
    <p:sldId id="1572" r:id="rId330"/>
    <p:sldId id="1573" r:id="rId331"/>
    <p:sldId id="1574" r:id="rId332"/>
    <p:sldId id="1575" r:id="rId333"/>
    <p:sldId id="1576" r:id="rId334"/>
    <p:sldId id="1577" r:id="rId335"/>
    <p:sldId id="1578" r:id="rId336"/>
    <p:sldId id="1579" r:id="rId337"/>
    <p:sldId id="1580" r:id="rId338"/>
    <p:sldId id="1581" r:id="rId339"/>
    <p:sldId id="1582" r:id="rId340"/>
    <p:sldId id="1583" r:id="rId341"/>
    <p:sldId id="1584" r:id="rId342"/>
    <p:sldId id="1585" r:id="rId343"/>
    <p:sldId id="1586" r:id="rId344"/>
    <p:sldId id="1587" r:id="rId345"/>
    <p:sldId id="1588" r:id="rId346"/>
    <p:sldId id="1589" r:id="rId347"/>
    <p:sldId id="1590" r:id="rId348"/>
    <p:sldId id="1591" r:id="rId349"/>
    <p:sldId id="1592" r:id="rId350"/>
    <p:sldId id="1593" r:id="rId351"/>
    <p:sldId id="1594" r:id="rId352"/>
    <p:sldId id="1595" r:id="rId353"/>
    <p:sldId id="1596" r:id="rId354"/>
    <p:sldId id="1597" r:id="rId355"/>
    <p:sldId id="1598" r:id="rId356"/>
    <p:sldId id="1599" r:id="rId357"/>
    <p:sldId id="1600" r:id="rId358"/>
    <p:sldId id="1601" r:id="rId359"/>
    <p:sldId id="1602" r:id="rId360"/>
    <p:sldId id="1603" r:id="rId361"/>
    <p:sldId id="1604" r:id="rId362"/>
    <p:sldId id="1605" r:id="rId363"/>
    <p:sldId id="1606" r:id="rId364"/>
    <p:sldId id="1607" r:id="rId365"/>
    <p:sldId id="1608" r:id="rId366"/>
    <p:sldId id="1609" r:id="rId367"/>
    <p:sldId id="1610" r:id="rId368"/>
    <p:sldId id="1611" r:id="rId369"/>
    <p:sldId id="1612" r:id="rId370"/>
    <p:sldId id="1613" r:id="rId371"/>
    <p:sldId id="1614" r:id="rId372"/>
    <p:sldId id="1615" r:id="rId373"/>
    <p:sldId id="1616" r:id="rId374"/>
    <p:sldId id="1617" r:id="rId375"/>
    <p:sldId id="1618" r:id="rId376"/>
    <p:sldId id="1619" r:id="rId377"/>
    <p:sldId id="1620" r:id="rId378"/>
    <p:sldId id="1621" r:id="rId379"/>
    <p:sldId id="1622" r:id="rId380"/>
    <p:sldId id="1623" r:id="rId381"/>
    <p:sldId id="1624" r:id="rId382"/>
    <p:sldId id="1625" r:id="rId383"/>
    <p:sldId id="1626" r:id="rId384"/>
    <p:sldId id="1627" r:id="rId385"/>
    <p:sldId id="1628" r:id="rId386"/>
    <p:sldId id="1629" r:id="rId387"/>
    <p:sldId id="1630" r:id="rId388"/>
    <p:sldId id="1631" r:id="rId389"/>
    <p:sldId id="1632" r:id="rId390"/>
    <p:sldId id="1633" r:id="rId391"/>
    <p:sldId id="1634" r:id="rId392"/>
    <p:sldId id="1635" r:id="rId393"/>
    <p:sldId id="1636" r:id="rId394"/>
    <p:sldId id="1637" r:id="rId395"/>
    <p:sldId id="1638" r:id="rId396"/>
    <p:sldId id="1639" r:id="rId397"/>
    <p:sldId id="1640" r:id="rId398"/>
    <p:sldId id="1641" r:id="rId399"/>
    <p:sldId id="1642" r:id="rId400"/>
    <p:sldId id="1643" r:id="rId401"/>
    <p:sldId id="1644" r:id="rId402"/>
    <p:sldId id="1645" r:id="rId403"/>
    <p:sldId id="1646" r:id="rId404"/>
    <p:sldId id="1647" r:id="rId405"/>
    <p:sldId id="1648" r:id="rId406"/>
    <p:sldId id="1649" r:id="rId407"/>
    <p:sldId id="1650" r:id="rId408"/>
    <p:sldId id="1651" r:id="rId409"/>
    <p:sldId id="1652" r:id="rId410"/>
    <p:sldId id="1653" r:id="rId411"/>
    <p:sldId id="1654" r:id="rId412"/>
    <p:sldId id="1655" r:id="rId413"/>
    <p:sldId id="1656" r:id="rId414"/>
    <p:sldId id="1657" r:id="rId415"/>
    <p:sldId id="1658" r:id="rId416"/>
    <p:sldId id="1659" r:id="rId417"/>
    <p:sldId id="1660" r:id="rId418"/>
    <p:sldId id="1661" r:id="rId419"/>
    <p:sldId id="3859" r:id="rId420"/>
    <p:sldId id="3876" r:id="rId421"/>
    <p:sldId id="3860" r:id="rId422"/>
    <p:sldId id="3861" r:id="rId423"/>
    <p:sldId id="3868" r:id="rId424"/>
    <p:sldId id="3873" r:id="rId425"/>
    <p:sldId id="3869" r:id="rId426"/>
    <p:sldId id="3870" r:id="rId427"/>
    <p:sldId id="3871" r:id="rId428"/>
    <p:sldId id="3872" r:id="rId429"/>
    <p:sldId id="3862" r:id="rId430"/>
    <p:sldId id="3863" r:id="rId431"/>
    <p:sldId id="3866" r:id="rId432"/>
    <p:sldId id="3865" r:id="rId433"/>
    <p:sldId id="3867" r:id="rId434"/>
    <p:sldId id="3909" r:id="rId435"/>
    <p:sldId id="3910" r:id="rId436"/>
    <p:sldId id="3911" r:id="rId437"/>
    <p:sldId id="3912" r:id="rId438"/>
    <p:sldId id="3913" r:id="rId439"/>
    <p:sldId id="3914" r:id="rId440"/>
    <p:sldId id="3915" r:id="rId441"/>
    <p:sldId id="3916" r:id="rId442"/>
    <p:sldId id="3917" r:id="rId443"/>
    <p:sldId id="3897" r:id="rId444"/>
    <p:sldId id="3875" r:id="rId445"/>
    <p:sldId id="3874" r:id="rId446"/>
    <p:sldId id="3877" r:id="rId447"/>
    <p:sldId id="3878" r:id="rId448"/>
    <p:sldId id="3892" r:id="rId449"/>
    <p:sldId id="3906" r:id="rId450"/>
    <p:sldId id="3880" r:id="rId451"/>
    <p:sldId id="3904" r:id="rId452"/>
    <p:sldId id="3907" r:id="rId453"/>
    <p:sldId id="3905" r:id="rId454"/>
    <p:sldId id="3883" r:id="rId455"/>
    <p:sldId id="3881" r:id="rId456"/>
    <p:sldId id="3901" r:id="rId457"/>
    <p:sldId id="3900" r:id="rId458"/>
    <p:sldId id="3908" r:id="rId459"/>
    <p:sldId id="3899" r:id="rId460"/>
    <p:sldId id="3891" r:id="rId461"/>
    <p:sldId id="3890" r:id="rId462"/>
    <p:sldId id="3902" r:id="rId463"/>
    <p:sldId id="3903" r:id="rId464"/>
    <p:sldId id="3884" r:id="rId465"/>
    <p:sldId id="3888" r:id="rId466"/>
    <p:sldId id="3886" r:id="rId467"/>
    <p:sldId id="3885" r:id="rId468"/>
    <p:sldId id="3889" r:id="rId469"/>
    <p:sldId id="3893" r:id="rId470"/>
    <p:sldId id="3894" r:id="rId471"/>
    <p:sldId id="3895" r:id="rId472"/>
    <p:sldId id="3896" r:id="rId473"/>
    <p:sldId id="2760" r:id="rId474"/>
    <p:sldId id="2798" r:id="rId475"/>
    <p:sldId id="2821" r:id="rId476"/>
    <p:sldId id="2822" r:id="rId477"/>
    <p:sldId id="2761" r:id="rId478"/>
    <p:sldId id="2762" r:id="rId479"/>
    <p:sldId id="2804" r:id="rId480"/>
    <p:sldId id="2763" r:id="rId481"/>
    <p:sldId id="2764" r:id="rId482"/>
    <p:sldId id="2814" r:id="rId483"/>
    <p:sldId id="2765" r:id="rId484"/>
    <p:sldId id="2815" r:id="rId485"/>
    <p:sldId id="2799" r:id="rId486"/>
    <p:sldId id="2766" r:id="rId487"/>
    <p:sldId id="2842" r:id="rId488"/>
    <p:sldId id="2769" r:id="rId489"/>
    <p:sldId id="2803" r:id="rId490"/>
    <p:sldId id="2768" r:id="rId491"/>
    <p:sldId id="2801" r:id="rId492"/>
    <p:sldId id="2770" r:id="rId493"/>
    <p:sldId id="2771" r:id="rId494"/>
    <p:sldId id="2802" r:id="rId495"/>
    <p:sldId id="2772" r:id="rId496"/>
    <p:sldId id="2863" r:id="rId497"/>
    <p:sldId id="2820" r:id="rId498"/>
    <p:sldId id="2819" r:id="rId499"/>
    <p:sldId id="2818" r:id="rId500"/>
    <p:sldId id="2800" r:id="rId501"/>
    <p:sldId id="2773" r:id="rId502"/>
    <p:sldId id="2774" r:id="rId503"/>
    <p:sldId id="2775" r:id="rId504"/>
    <p:sldId id="2809" r:id="rId505"/>
    <p:sldId id="2776" r:id="rId506"/>
    <p:sldId id="2777" r:id="rId507"/>
    <p:sldId id="2778" r:id="rId508"/>
    <p:sldId id="2779" r:id="rId509"/>
    <p:sldId id="2810" r:id="rId510"/>
    <p:sldId id="2780" r:id="rId511"/>
    <p:sldId id="2781" r:id="rId512"/>
    <p:sldId id="2782" r:id="rId513"/>
    <p:sldId id="2783" r:id="rId514"/>
    <p:sldId id="2811" r:id="rId515"/>
    <p:sldId id="2784" r:id="rId516"/>
    <p:sldId id="2826" r:id="rId517"/>
    <p:sldId id="2859" r:id="rId518"/>
    <p:sldId id="2860" r:id="rId519"/>
    <p:sldId id="2864" r:id="rId520"/>
    <p:sldId id="2861" r:id="rId521"/>
    <p:sldId id="2866" r:id="rId522"/>
    <p:sldId id="2865" r:id="rId523"/>
    <p:sldId id="2867" r:id="rId524"/>
    <p:sldId id="2853" r:id="rId525"/>
    <p:sldId id="2844" r:id="rId526"/>
    <p:sldId id="2824" r:id="rId527"/>
    <p:sldId id="2833" r:id="rId528"/>
    <p:sldId id="2825" r:id="rId529"/>
    <p:sldId id="2834" r:id="rId530"/>
    <p:sldId id="2847" r:id="rId531"/>
    <p:sldId id="2848" r:id="rId532"/>
    <p:sldId id="2849" r:id="rId533"/>
    <p:sldId id="2829" r:id="rId534"/>
    <p:sldId id="2854" r:id="rId535"/>
    <p:sldId id="2852" r:id="rId536"/>
    <p:sldId id="2850" r:id="rId537"/>
    <p:sldId id="2851" r:id="rId538"/>
    <p:sldId id="2855" r:id="rId539"/>
    <p:sldId id="2856" r:id="rId540"/>
    <p:sldId id="2857" r:id="rId541"/>
    <p:sldId id="2858" r:id="rId542"/>
    <p:sldId id="2840" r:id="rId543"/>
    <p:sldId id="2835" r:id="rId544"/>
    <p:sldId id="2836" r:id="rId545"/>
    <p:sldId id="2837" r:id="rId546"/>
    <p:sldId id="2838" r:id="rId547"/>
    <p:sldId id="2797" r:id="rId548"/>
    <p:sldId id="2785" r:id="rId549"/>
    <p:sldId id="2786" r:id="rId550"/>
    <p:sldId id="2812" r:id="rId551"/>
    <p:sldId id="2787" r:id="rId552"/>
    <p:sldId id="2813" r:id="rId553"/>
    <p:sldId id="2796" r:id="rId554"/>
    <p:sldId id="2788" r:id="rId555"/>
    <p:sldId id="2789" r:id="rId556"/>
    <p:sldId id="2790" r:id="rId557"/>
    <p:sldId id="2792" r:id="rId558"/>
    <p:sldId id="2791" r:id="rId559"/>
    <p:sldId id="2793" r:id="rId560"/>
    <p:sldId id="2806" r:id="rId561"/>
    <p:sldId id="2794" r:id="rId562"/>
    <p:sldId id="2795" r:id="rId563"/>
    <p:sldId id="2805" r:id="rId564"/>
    <p:sldId id="2807" r:id="rId565"/>
    <p:sldId id="2808" r:id="rId566"/>
    <p:sldId id="3940" r:id="rId567"/>
    <p:sldId id="3941" r:id="rId568"/>
    <p:sldId id="3942" r:id="rId569"/>
    <p:sldId id="3943" r:id="rId570"/>
    <p:sldId id="2868" r:id="rId571"/>
    <p:sldId id="2869" r:id="rId572"/>
    <p:sldId id="2870" r:id="rId573"/>
    <p:sldId id="2872" r:id="rId574"/>
    <p:sldId id="2895" r:id="rId575"/>
    <p:sldId id="2874" r:id="rId576"/>
    <p:sldId id="2888" r:id="rId577"/>
    <p:sldId id="2873" r:id="rId578"/>
    <p:sldId id="3534" r:id="rId579"/>
    <p:sldId id="3533" r:id="rId580"/>
    <p:sldId id="3532" r:id="rId581"/>
    <p:sldId id="2891" r:id="rId582"/>
    <p:sldId id="2894" r:id="rId583"/>
    <p:sldId id="2876" r:id="rId584"/>
    <p:sldId id="2886" r:id="rId585"/>
    <p:sldId id="2875" r:id="rId586"/>
    <p:sldId id="2885" r:id="rId587"/>
    <p:sldId id="2883" r:id="rId588"/>
    <p:sldId id="2893" r:id="rId589"/>
    <p:sldId id="2884" r:id="rId590"/>
    <p:sldId id="2892" r:id="rId591"/>
    <p:sldId id="2887" r:id="rId592"/>
    <p:sldId id="2881" r:id="rId593"/>
    <p:sldId id="2890" r:id="rId594"/>
    <p:sldId id="2880" r:id="rId595"/>
    <p:sldId id="2990" r:id="rId596"/>
    <p:sldId id="2991" r:id="rId597"/>
    <p:sldId id="2889" r:id="rId598"/>
    <p:sldId id="2879" r:id="rId599"/>
    <p:sldId id="3293" r:id="rId600"/>
    <p:sldId id="2907" r:id="rId601"/>
    <p:sldId id="2935" r:id="rId602"/>
    <p:sldId id="2941" r:id="rId603"/>
    <p:sldId id="2981" r:id="rId604"/>
    <p:sldId id="2939" r:id="rId605"/>
    <p:sldId id="3019" r:id="rId606"/>
    <p:sldId id="2940" r:id="rId607"/>
    <p:sldId id="2982" r:id="rId608"/>
    <p:sldId id="2936" r:id="rId609"/>
    <p:sldId id="3020" r:id="rId610"/>
    <p:sldId id="2937" r:id="rId611"/>
    <p:sldId id="3022" r:id="rId612"/>
    <p:sldId id="2938" r:id="rId613"/>
    <p:sldId id="2943" r:id="rId614"/>
    <p:sldId id="3535" r:id="rId615"/>
    <p:sldId id="3536" r:id="rId616"/>
    <p:sldId id="2908" r:id="rId617"/>
    <p:sldId id="2910" r:id="rId618"/>
    <p:sldId id="2911" r:id="rId619"/>
    <p:sldId id="2929" r:id="rId620"/>
    <p:sldId id="2979" r:id="rId621"/>
    <p:sldId id="2930" r:id="rId622"/>
    <p:sldId id="2931" r:id="rId623"/>
    <p:sldId id="2932" r:id="rId624"/>
    <p:sldId id="3023" r:id="rId625"/>
    <p:sldId id="2909" r:id="rId626"/>
    <p:sldId id="2914" r:id="rId627"/>
    <p:sldId id="2915" r:id="rId628"/>
    <p:sldId id="2928" r:id="rId629"/>
    <p:sldId id="2980" r:id="rId630"/>
    <p:sldId id="2920" r:id="rId631"/>
    <p:sldId id="2977" r:id="rId632"/>
    <p:sldId id="2921" r:id="rId633"/>
    <p:sldId id="3108" r:id="rId634"/>
    <p:sldId id="3109" r:id="rId635"/>
    <p:sldId id="3110" r:id="rId636"/>
    <p:sldId id="3111" r:id="rId637"/>
    <p:sldId id="3112" r:id="rId638"/>
    <p:sldId id="3117" r:id="rId639"/>
    <p:sldId id="3115" r:id="rId640"/>
    <p:sldId id="3116" r:id="rId641"/>
    <p:sldId id="3118" r:id="rId642"/>
    <p:sldId id="3114" r:id="rId643"/>
    <p:sldId id="3294" r:id="rId644"/>
    <p:sldId id="3295" r:id="rId645"/>
    <p:sldId id="3296" r:id="rId646"/>
    <p:sldId id="3297" r:id="rId647"/>
    <p:sldId id="3298" r:id="rId648"/>
    <p:sldId id="3299" r:id="rId649"/>
    <p:sldId id="3300" r:id="rId650"/>
    <p:sldId id="3301" r:id="rId651"/>
    <p:sldId id="3302" r:id="rId652"/>
    <p:sldId id="3303" r:id="rId653"/>
    <p:sldId id="3304" r:id="rId654"/>
    <p:sldId id="3305" r:id="rId655"/>
    <p:sldId id="3306" r:id="rId656"/>
    <p:sldId id="3307" r:id="rId657"/>
    <p:sldId id="3308" r:id="rId658"/>
    <p:sldId id="3309" r:id="rId659"/>
    <p:sldId id="3310" r:id="rId660"/>
    <p:sldId id="3311" r:id="rId661"/>
    <p:sldId id="3312" r:id="rId662"/>
    <p:sldId id="3313" r:id="rId663"/>
    <p:sldId id="3314" r:id="rId664"/>
    <p:sldId id="3315" r:id="rId665"/>
    <p:sldId id="3316" r:id="rId666"/>
    <p:sldId id="3317" r:id="rId667"/>
    <p:sldId id="3318" r:id="rId668"/>
    <p:sldId id="3319" r:id="rId669"/>
    <p:sldId id="3320" r:id="rId670"/>
    <p:sldId id="3321" r:id="rId671"/>
    <p:sldId id="3322" r:id="rId672"/>
    <p:sldId id="3323" r:id="rId673"/>
    <p:sldId id="3324" r:id="rId674"/>
    <p:sldId id="3325" r:id="rId675"/>
    <p:sldId id="3326" r:id="rId676"/>
    <p:sldId id="3327" r:id="rId677"/>
    <p:sldId id="3328" r:id="rId678"/>
    <p:sldId id="3329" r:id="rId679"/>
    <p:sldId id="3330" r:id="rId680"/>
    <p:sldId id="3331" r:id="rId681"/>
    <p:sldId id="3332" r:id="rId682"/>
    <p:sldId id="3333" r:id="rId683"/>
    <p:sldId id="3334" r:id="rId684"/>
    <p:sldId id="3335" r:id="rId685"/>
    <p:sldId id="3336" r:id="rId686"/>
    <p:sldId id="3337" r:id="rId687"/>
    <p:sldId id="3338" r:id="rId688"/>
    <p:sldId id="3339" r:id="rId689"/>
    <p:sldId id="3340" r:id="rId690"/>
    <p:sldId id="3341" r:id="rId691"/>
    <p:sldId id="3342" r:id="rId692"/>
    <p:sldId id="3343" r:id="rId693"/>
    <p:sldId id="3344" r:id="rId694"/>
    <p:sldId id="3345" r:id="rId695"/>
    <p:sldId id="3346" r:id="rId696"/>
    <p:sldId id="3347" r:id="rId697"/>
    <p:sldId id="3435" r:id="rId698"/>
    <p:sldId id="3436" r:id="rId699"/>
    <p:sldId id="3437" r:id="rId700"/>
    <p:sldId id="3357" r:id="rId701"/>
    <p:sldId id="3358" r:id="rId702"/>
    <p:sldId id="3359" r:id="rId703"/>
    <p:sldId id="3360" r:id="rId704"/>
    <p:sldId id="3361" r:id="rId705"/>
    <p:sldId id="3362" r:id="rId706"/>
    <p:sldId id="3363" r:id="rId707"/>
    <p:sldId id="3364" r:id="rId708"/>
    <p:sldId id="3365" r:id="rId709"/>
    <p:sldId id="3366" r:id="rId710"/>
    <p:sldId id="3367" r:id="rId711"/>
    <p:sldId id="3368" r:id="rId712"/>
    <p:sldId id="3369" r:id="rId713"/>
    <p:sldId id="3370" r:id="rId714"/>
    <p:sldId id="3371" r:id="rId715"/>
    <p:sldId id="3372" r:id="rId716"/>
    <p:sldId id="3373" r:id="rId717"/>
    <p:sldId id="3374" r:id="rId718"/>
    <p:sldId id="3375" r:id="rId719"/>
    <p:sldId id="3376" r:id="rId720"/>
    <p:sldId id="3377" r:id="rId721"/>
    <p:sldId id="3378" r:id="rId722"/>
    <p:sldId id="3405" r:id="rId723"/>
    <p:sldId id="3406" r:id="rId724"/>
    <p:sldId id="3407" r:id="rId725"/>
    <p:sldId id="3408" r:id="rId726"/>
    <p:sldId id="3409" r:id="rId727"/>
    <p:sldId id="3411" r:id="rId728"/>
    <p:sldId id="3410" r:id="rId729"/>
    <p:sldId id="3418" r:id="rId730"/>
    <p:sldId id="3419" r:id="rId731"/>
    <p:sldId id="3420" r:id="rId732"/>
    <p:sldId id="3421" r:id="rId733"/>
    <p:sldId id="3422" r:id="rId734"/>
    <p:sldId id="3412" r:id="rId735"/>
    <p:sldId id="3413" r:id="rId736"/>
    <p:sldId id="3414" r:id="rId737"/>
    <p:sldId id="3415" r:id="rId738"/>
    <p:sldId id="3416" r:id="rId739"/>
    <p:sldId id="3731" r:id="rId740"/>
    <p:sldId id="3730" r:id="rId741"/>
    <p:sldId id="3732" r:id="rId742"/>
    <p:sldId id="3417" r:id="rId743"/>
    <p:sldId id="3525" r:id="rId744"/>
    <p:sldId id="3524" r:id="rId745"/>
    <p:sldId id="3379" r:id="rId746"/>
    <p:sldId id="3380" r:id="rId747"/>
    <p:sldId id="3381" r:id="rId748"/>
    <p:sldId id="3382" r:id="rId749"/>
    <p:sldId id="3383" r:id="rId750"/>
    <p:sldId id="3384" r:id="rId751"/>
    <p:sldId id="3385" r:id="rId752"/>
    <p:sldId id="3386" r:id="rId753"/>
    <p:sldId id="3387" r:id="rId754"/>
    <p:sldId id="3388" r:id="rId755"/>
    <p:sldId id="3389" r:id="rId756"/>
    <p:sldId id="3390" r:id="rId757"/>
    <p:sldId id="3391" r:id="rId758"/>
    <p:sldId id="3392" r:id="rId759"/>
    <p:sldId id="3393" r:id="rId760"/>
    <p:sldId id="3394" r:id="rId761"/>
    <p:sldId id="3395" r:id="rId762"/>
    <p:sldId id="3396" r:id="rId763"/>
    <p:sldId id="3397" r:id="rId764"/>
    <p:sldId id="3398" r:id="rId765"/>
    <p:sldId id="3399" r:id="rId766"/>
    <p:sldId id="3400" r:id="rId767"/>
    <p:sldId id="3401" r:id="rId768"/>
    <p:sldId id="3402" r:id="rId769"/>
    <p:sldId id="3403" r:id="rId770"/>
    <p:sldId id="3404" r:id="rId771"/>
    <p:sldId id="3432" r:id="rId772"/>
    <p:sldId id="3433" r:id="rId773"/>
    <p:sldId id="3434" r:id="rId774"/>
    <p:sldId id="3119" r:id="rId775"/>
    <p:sldId id="3141" r:id="rId776"/>
    <p:sldId id="3149" r:id="rId777"/>
    <p:sldId id="3151" r:id="rId778"/>
    <p:sldId id="3152" r:id="rId779"/>
    <p:sldId id="3156" r:id="rId780"/>
    <p:sldId id="3157" r:id="rId781"/>
    <p:sldId id="3150" r:id="rId782"/>
    <p:sldId id="3155" r:id="rId783"/>
    <p:sldId id="3153" r:id="rId784"/>
    <p:sldId id="3546" r:id="rId785"/>
    <p:sldId id="3547" r:id="rId786"/>
    <p:sldId id="3935" r:id="rId787"/>
    <p:sldId id="3936" r:id="rId788"/>
    <p:sldId id="3937" r:id="rId789"/>
    <p:sldId id="3154" r:id="rId790"/>
    <p:sldId id="3161" r:id="rId791"/>
    <p:sldId id="3163" r:id="rId792"/>
    <p:sldId id="3162" r:id="rId793"/>
    <p:sldId id="3164" r:id="rId794"/>
    <p:sldId id="3121" r:id="rId795"/>
    <p:sldId id="3145" r:id="rId796"/>
    <p:sldId id="3548" r:id="rId797"/>
    <p:sldId id="3549" r:id="rId798"/>
    <p:sldId id="3148" r:id="rId799"/>
    <p:sldId id="3123" r:id="rId800"/>
    <p:sldId id="3168" r:id="rId801"/>
    <p:sldId id="3147" r:id="rId802"/>
    <p:sldId id="3127" r:id="rId803"/>
    <p:sldId id="3125" r:id="rId804"/>
    <p:sldId id="3128" r:id="rId805"/>
    <p:sldId id="3126" r:id="rId806"/>
    <p:sldId id="3146" r:id="rId807"/>
    <p:sldId id="3122" r:id="rId808"/>
    <p:sldId id="3167" r:id="rId809"/>
    <p:sldId id="3983" r:id="rId810"/>
    <p:sldId id="3987" r:id="rId811"/>
    <p:sldId id="3988" r:id="rId812"/>
    <p:sldId id="3166" r:id="rId813"/>
    <p:sldId id="3985" r:id="rId814"/>
    <p:sldId id="3986" r:id="rId815"/>
    <p:sldId id="3984" r:id="rId816"/>
    <p:sldId id="3165" r:id="rId817"/>
    <p:sldId id="3129" r:id="rId818"/>
    <p:sldId id="3133" r:id="rId819"/>
    <p:sldId id="3130" r:id="rId820"/>
    <p:sldId id="3821" r:id="rId821"/>
    <p:sldId id="3131" r:id="rId822"/>
    <p:sldId id="3822" r:id="rId823"/>
    <p:sldId id="3132" r:id="rId824"/>
    <p:sldId id="3823" r:id="rId825"/>
    <p:sldId id="3158" r:id="rId826"/>
    <p:sldId id="3134" r:id="rId827"/>
    <p:sldId id="3135" r:id="rId828"/>
    <p:sldId id="3136" r:id="rId829"/>
    <p:sldId id="3824" r:id="rId830"/>
    <p:sldId id="3804" r:id="rId831"/>
    <p:sldId id="3805" r:id="rId832"/>
    <p:sldId id="3825" r:id="rId833"/>
    <p:sldId id="3806" r:id="rId834"/>
    <p:sldId id="3807" r:id="rId835"/>
    <p:sldId id="3814" r:id="rId836"/>
    <p:sldId id="3815" r:id="rId837"/>
    <p:sldId id="3816" r:id="rId838"/>
    <p:sldId id="3817" r:id="rId839"/>
    <p:sldId id="3818" r:id="rId840"/>
    <p:sldId id="3930" r:id="rId841"/>
    <p:sldId id="3932" r:id="rId842"/>
    <p:sldId id="3931" r:id="rId843"/>
    <p:sldId id="3142" r:id="rId844"/>
    <p:sldId id="3541" r:id="rId845"/>
    <p:sldId id="3542" r:id="rId846"/>
    <p:sldId id="3545" r:id="rId847"/>
    <p:sldId id="3159" r:id="rId848"/>
    <p:sldId id="3143" r:id="rId849"/>
    <p:sldId id="3544" r:id="rId850"/>
    <p:sldId id="3160" r:id="rId851"/>
    <p:sldId id="3144" r:id="rId852"/>
    <p:sldId id="3543" r:id="rId853"/>
    <p:sldId id="3808" r:id="rId854"/>
    <p:sldId id="3832" r:id="rId855"/>
    <p:sldId id="3827" r:id="rId856"/>
    <p:sldId id="3830" r:id="rId857"/>
    <p:sldId id="3809" r:id="rId858"/>
    <p:sldId id="3828" r:id="rId859"/>
    <p:sldId id="3829" r:id="rId860"/>
    <p:sldId id="3831" r:id="rId861"/>
    <p:sldId id="3820" r:id="rId862"/>
    <p:sldId id="3819" r:id="rId863"/>
    <p:sldId id="3811" r:id="rId864"/>
    <p:sldId id="3812" r:id="rId865"/>
    <p:sldId id="3813" r:id="rId866"/>
    <p:sldId id="2896" r:id="rId867"/>
    <p:sldId id="2950" r:id="rId868"/>
    <p:sldId id="2951" r:id="rId869"/>
    <p:sldId id="2976" r:id="rId870"/>
    <p:sldId id="3572" r:id="rId871"/>
    <p:sldId id="3573" r:id="rId872"/>
    <p:sldId id="3574" r:id="rId873"/>
    <p:sldId id="2952" r:id="rId874"/>
    <p:sldId id="3575" r:id="rId875"/>
    <p:sldId id="2953" r:id="rId876"/>
    <p:sldId id="2978" r:id="rId877"/>
    <p:sldId id="3576" r:id="rId878"/>
    <p:sldId id="2954" r:id="rId879"/>
    <p:sldId id="3018" r:id="rId880"/>
    <p:sldId id="2956" r:id="rId881"/>
    <p:sldId id="2960" r:id="rId882"/>
    <p:sldId id="2968" r:id="rId883"/>
    <p:sldId id="2961" r:id="rId884"/>
    <p:sldId id="2969" r:id="rId885"/>
    <p:sldId id="2965" r:id="rId886"/>
    <p:sldId id="2962" r:id="rId887"/>
    <p:sldId id="2963" r:id="rId888"/>
    <p:sldId id="2957" r:id="rId889"/>
    <p:sldId id="2964" r:id="rId890"/>
    <p:sldId id="2970" r:id="rId891"/>
    <p:sldId id="2966" r:id="rId892"/>
    <p:sldId id="2967" r:id="rId893"/>
    <p:sldId id="3554" r:id="rId894"/>
    <p:sldId id="3577" r:id="rId895"/>
    <p:sldId id="3578" r:id="rId896"/>
    <p:sldId id="3579" r:id="rId897"/>
    <p:sldId id="3580" r:id="rId898"/>
    <p:sldId id="3581" r:id="rId899"/>
    <p:sldId id="3566" r:id="rId900"/>
    <p:sldId id="3562" r:id="rId901"/>
    <p:sldId id="3563" r:id="rId902"/>
    <p:sldId id="3565" r:id="rId903"/>
    <p:sldId id="3744" r:id="rId904"/>
    <p:sldId id="3761" r:id="rId905"/>
    <p:sldId id="3762" r:id="rId906"/>
    <p:sldId id="3763" r:id="rId907"/>
    <p:sldId id="3764" r:id="rId908"/>
    <p:sldId id="3751" r:id="rId909"/>
    <p:sldId id="3752" r:id="rId910"/>
    <p:sldId id="3753" r:id="rId911"/>
    <p:sldId id="3754" r:id="rId912"/>
    <p:sldId id="3755" r:id="rId913"/>
    <p:sldId id="3756" r:id="rId914"/>
    <p:sldId id="3757" r:id="rId915"/>
    <p:sldId id="3758" r:id="rId916"/>
    <p:sldId id="3759" r:id="rId917"/>
    <p:sldId id="3760" r:id="rId918"/>
    <p:sldId id="3769" r:id="rId919"/>
    <p:sldId id="3770" r:id="rId920"/>
    <p:sldId id="3771" r:id="rId921"/>
    <p:sldId id="3772" r:id="rId922"/>
    <p:sldId id="3773" r:id="rId923"/>
    <p:sldId id="3774" r:id="rId924"/>
    <p:sldId id="3775" r:id="rId925"/>
    <p:sldId id="3776" r:id="rId926"/>
    <p:sldId id="3777" r:id="rId927"/>
    <p:sldId id="3778" r:id="rId928"/>
    <p:sldId id="3740" r:id="rId929"/>
    <p:sldId id="3608" r:id="rId930"/>
    <p:sldId id="3609" r:id="rId931"/>
    <p:sldId id="3742" r:id="rId932"/>
    <p:sldId id="3611" r:id="rId933"/>
    <p:sldId id="3610" r:id="rId934"/>
    <p:sldId id="3766" r:id="rId935"/>
    <p:sldId id="3741" r:id="rId936"/>
    <p:sldId id="3737" r:id="rId937"/>
    <p:sldId id="3738" r:id="rId938"/>
    <p:sldId id="3743" r:id="rId939"/>
    <p:sldId id="3739" r:id="rId940"/>
    <p:sldId id="3765" r:id="rId941"/>
    <p:sldId id="3169" r:id="rId942"/>
    <p:sldId id="3170" r:id="rId943"/>
    <p:sldId id="3173" r:id="rId944"/>
    <p:sldId id="3174" r:id="rId945"/>
    <p:sldId id="3179" r:id="rId946"/>
    <p:sldId id="3171" r:id="rId947"/>
    <p:sldId id="3175" r:id="rId948"/>
    <p:sldId id="3188" r:id="rId949"/>
    <p:sldId id="3595" r:id="rId950"/>
    <p:sldId id="3181" r:id="rId951"/>
    <p:sldId id="3178" r:id="rId952"/>
    <p:sldId id="3180" r:id="rId953"/>
    <p:sldId id="3172" r:id="rId954"/>
    <p:sldId id="3176" r:id="rId955"/>
    <p:sldId id="3597" r:id="rId956"/>
    <p:sldId id="3598" r:id="rId957"/>
    <p:sldId id="3599" r:id="rId958"/>
    <p:sldId id="3600" r:id="rId959"/>
    <p:sldId id="3596" r:id="rId960"/>
    <p:sldId id="3182" r:id="rId961"/>
    <p:sldId id="3184" r:id="rId962"/>
    <p:sldId id="3707" r:id="rId963"/>
    <p:sldId id="3696" r:id="rId964"/>
    <p:sldId id="3697" r:id="rId965"/>
    <p:sldId id="3698" r:id="rId966"/>
    <p:sldId id="3713" r:id="rId967"/>
    <p:sldId id="3699" r:id="rId968"/>
    <p:sldId id="3724" r:id="rId969"/>
    <p:sldId id="3715" r:id="rId970"/>
    <p:sldId id="3723" r:id="rId971"/>
    <p:sldId id="3726" r:id="rId972"/>
    <p:sldId id="3700" r:id="rId973"/>
    <p:sldId id="3701" r:id="rId974"/>
    <p:sldId id="3703" r:id="rId975"/>
    <p:sldId id="3714" r:id="rId976"/>
    <p:sldId id="3712" r:id="rId977"/>
    <p:sldId id="3725" r:id="rId978"/>
    <p:sldId id="3716" r:id="rId979"/>
    <p:sldId id="3727" r:id="rId980"/>
    <p:sldId id="3708" r:id="rId981"/>
    <p:sldId id="3702" r:id="rId982"/>
    <p:sldId id="3704" r:id="rId983"/>
    <p:sldId id="3728" r:id="rId984"/>
    <p:sldId id="3709" r:id="rId985"/>
    <p:sldId id="3705" r:id="rId986"/>
    <p:sldId id="3706" r:id="rId987"/>
    <p:sldId id="3729" r:id="rId988"/>
    <p:sldId id="3717" r:id="rId989"/>
    <p:sldId id="3614" r:id="rId990"/>
    <p:sldId id="3780" r:id="rId991"/>
    <p:sldId id="3689" r:id="rId992"/>
    <p:sldId id="3779" r:id="rId993"/>
    <p:sldId id="3788" r:id="rId994"/>
    <p:sldId id="3665" r:id="rId995"/>
    <p:sldId id="3663" r:id="rId996"/>
    <p:sldId id="3721" r:id="rId997"/>
    <p:sldId id="3666" r:id="rId998"/>
    <p:sldId id="3664" r:id="rId999"/>
    <p:sldId id="3781" r:id="rId1000"/>
    <p:sldId id="3718" r:id="rId1001"/>
    <p:sldId id="3621" r:id="rId1002"/>
    <p:sldId id="3785" r:id="rId1003"/>
    <p:sldId id="3783" r:id="rId1004"/>
    <p:sldId id="3798" r:id="rId1005"/>
    <p:sldId id="3795" r:id="rId1006"/>
    <p:sldId id="3796" r:id="rId1007"/>
    <p:sldId id="3797" r:id="rId1008"/>
    <p:sldId id="3799" r:id="rId1009"/>
    <p:sldId id="3800" r:id="rId1010"/>
    <p:sldId id="3801" r:id="rId1011"/>
    <p:sldId id="3803" r:id="rId1012"/>
    <p:sldId id="3802" r:id="rId1013"/>
    <p:sldId id="3791" r:id="rId1014"/>
    <p:sldId id="3790" r:id="rId1015"/>
    <p:sldId id="3667" r:id="rId1016"/>
    <p:sldId id="3668" r:id="rId1017"/>
    <p:sldId id="3782" r:id="rId1018"/>
    <p:sldId id="3670" r:id="rId1019"/>
    <p:sldId id="3671" r:id="rId1020"/>
    <p:sldId id="3691" r:id="rId1021"/>
    <p:sldId id="3750" r:id="rId1022"/>
    <p:sldId id="3672" r:id="rId1023"/>
    <p:sldId id="3734" r:id="rId1024"/>
    <p:sldId id="3669" r:id="rId1025"/>
    <p:sldId id="3622" r:id="rId1026"/>
    <p:sldId id="3623" r:id="rId1027"/>
    <p:sldId id="3624" r:id="rId1028"/>
    <p:sldId id="3625" r:id="rId1029"/>
    <p:sldId id="3626" r:id="rId1030"/>
    <p:sldId id="3627" r:id="rId1031"/>
    <p:sldId id="3628" r:id="rId1032"/>
    <p:sldId id="3629" r:id="rId1033"/>
    <p:sldId id="3632" r:id="rId1034"/>
    <p:sldId id="3633" r:id="rId1035"/>
    <p:sldId id="3634" r:id="rId1036"/>
    <p:sldId id="3673" r:id="rId1037"/>
    <p:sldId id="3674" r:id="rId1038"/>
    <p:sldId id="3675" r:id="rId1039"/>
    <p:sldId id="3686" r:id="rId1040"/>
    <p:sldId id="3678" r:id="rId1041"/>
    <p:sldId id="3677" r:id="rId1042"/>
    <p:sldId id="3676" r:id="rId1043"/>
    <p:sldId id="3687" r:id="rId1044"/>
    <p:sldId id="3688" r:id="rId1045"/>
    <p:sldId id="3635" r:id="rId1046"/>
    <p:sldId id="3636" r:id="rId1047"/>
    <p:sldId id="3682" r:id="rId1048"/>
    <p:sldId id="3637" r:id="rId1049"/>
    <p:sldId id="3638" r:id="rId1050"/>
    <p:sldId id="3639" r:id="rId1051"/>
    <p:sldId id="3640" r:id="rId1052"/>
    <p:sldId id="3641" r:id="rId1053"/>
    <p:sldId id="3642" r:id="rId1054"/>
    <p:sldId id="3643" r:id="rId1055"/>
    <p:sldId id="3644" r:id="rId1056"/>
    <p:sldId id="3645" r:id="rId1057"/>
    <p:sldId id="3681" r:id="rId1058"/>
    <p:sldId id="3679" r:id="rId1059"/>
    <p:sldId id="3680" r:id="rId1060"/>
    <p:sldId id="3646" r:id="rId1061"/>
    <p:sldId id="3647" r:id="rId1062"/>
    <p:sldId id="3648" r:id="rId1063"/>
    <p:sldId id="3649" r:id="rId1064"/>
    <p:sldId id="3650" r:id="rId1065"/>
    <p:sldId id="3651" r:id="rId1066"/>
    <p:sldId id="3652" r:id="rId1067"/>
    <p:sldId id="3653" r:id="rId1068"/>
    <p:sldId id="3683" r:id="rId1069"/>
    <p:sldId id="3685" r:id="rId1070"/>
    <p:sldId id="3684" r:id="rId1071"/>
    <p:sldId id="3692" r:id="rId1072"/>
    <p:sldId id="3693" r:id="rId1073"/>
    <p:sldId id="3695" r:id="rId1074"/>
    <p:sldId id="3694" r:id="rId1075"/>
    <p:sldId id="3654" r:id="rId1076"/>
    <p:sldId id="3655" r:id="rId1077"/>
    <p:sldId id="3656" r:id="rId1078"/>
    <p:sldId id="3657" r:id="rId1079"/>
    <p:sldId id="3658" r:id="rId1080"/>
    <p:sldId id="3659" r:id="rId1081"/>
    <p:sldId id="3660" r:id="rId1082"/>
    <p:sldId id="3661" r:id="rId1083"/>
    <p:sldId id="3662" r:id="rId10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903" Type="http://schemas.openxmlformats.org/officeDocument/2006/relationships/slide" Target="slides/slide902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270" Type="http://schemas.openxmlformats.org/officeDocument/2006/relationships/slide" Target="slides/slide269.xml"/><Relationship Id="rId936" Type="http://schemas.openxmlformats.org/officeDocument/2006/relationships/slide" Target="slides/slide93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03" Type="http://schemas.openxmlformats.org/officeDocument/2006/relationships/slide" Target="slides/slide1002.xml"/><Relationship Id="rId1087" Type="http://schemas.openxmlformats.org/officeDocument/2006/relationships/viewProps" Target="viewProps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907" Type="http://schemas.openxmlformats.org/officeDocument/2006/relationships/slide" Target="slides/slide906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929" Type="http://schemas.openxmlformats.org/officeDocument/2006/relationships/slide" Target="slides/slide92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920" Type="http://schemas.openxmlformats.org/officeDocument/2006/relationships/slide" Target="slides/slide919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1007" Type="http://schemas.openxmlformats.org/officeDocument/2006/relationships/slide" Target="slides/slide1006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1018" Type="http://schemas.openxmlformats.org/officeDocument/2006/relationships/slide" Target="slides/slide1017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897" Type="http://schemas.openxmlformats.org/officeDocument/2006/relationships/slide" Target="slides/slide896.xml"/><Relationship Id="rId922" Type="http://schemas.openxmlformats.org/officeDocument/2006/relationships/slide" Target="slides/slide921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964" Type="http://schemas.openxmlformats.org/officeDocument/2006/relationships/slide" Target="slides/slide96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051" Type="http://schemas.openxmlformats.org/officeDocument/2006/relationships/slide" Target="slides/slide1050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933" Type="http://schemas.openxmlformats.org/officeDocument/2006/relationships/slide" Target="slides/slide932.xml"/><Relationship Id="rId975" Type="http://schemas.openxmlformats.org/officeDocument/2006/relationships/slide" Target="slides/slide974.xml"/><Relationship Id="rId1009" Type="http://schemas.openxmlformats.org/officeDocument/2006/relationships/slide" Target="slides/slide1008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877" Type="http://schemas.openxmlformats.org/officeDocument/2006/relationships/slide" Target="slides/slide876.xml"/><Relationship Id="rId1020" Type="http://schemas.openxmlformats.org/officeDocument/2006/relationships/slide" Target="slides/slide1019.xml"/><Relationship Id="rId1062" Type="http://schemas.openxmlformats.org/officeDocument/2006/relationships/slide" Target="slides/slide1061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902" Type="http://schemas.openxmlformats.org/officeDocument/2006/relationships/slide" Target="slides/slide901.xml"/><Relationship Id="rId944" Type="http://schemas.openxmlformats.org/officeDocument/2006/relationships/slide" Target="slides/slide943.xml"/><Relationship Id="rId986" Type="http://schemas.openxmlformats.org/officeDocument/2006/relationships/slide" Target="slides/slide985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46" Type="http://schemas.openxmlformats.org/officeDocument/2006/relationships/slide" Target="slides/slide845.xml"/><Relationship Id="rId888" Type="http://schemas.openxmlformats.org/officeDocument/2006/relationships/slide" Target="slides/slide887.xml"/><Relationship Id="rId1031" Type="http://schemas.openxmlformats.org/officeDocument/2006/relationships/slide" Target="slides/slide1030.xml"/><Relationship Id="rId1073" Type="http://schemas.openxmlformats.org/officeDocument/2006/relationships/slide" Target="slides/slide107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913" Type="http://schemas.openxmlformats.org/officeDocument/2006/relationships/slide" Target="slides/slide912.xml"/><Relationship Id="rId955" Type="http://schemas.openxmlformats.org/officeDocument/2006/relationships/slide" Target="slides/slide95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997" Type="http://schemas.openxmlformats.org/officeDocument/2006/relationships/slide" Target="slides/slide99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42" Type="http://schemas.openxmlformats.org/officeDocument/2006/relationships/slide" Target="slides/slide1041.xml"/><Relationship Id="rId1084" Type="http://schemas.openxmlformats.org/officeDocument/2006/relationships/slide" Target="slides/slide1083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924" Type="http://schemas.openxmlformats.org/officeDocument/2006/relationships/slide" Target="slides/slide923.xml"/><Relationship Id="rId966" Type="http://schemas.openxmlformats.org/officeDocument/2006/relationships/slide" Target="slides/slide96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868" Type="http://schemas.openxmlformats.org/officeDocument/2006/relationships/slide" Target="slides/slide867.xml"/><Relationship Id="rId1011" Type="http://schemas.openxmlformats.org/officeDocument/2006/relationships/slide" Target="slides/slide1010.xml"/><Relationship Id="rId1053" Type="http://schemas.openxmlformats.org/officeDocument/2006/relationships/slide" Target="slides/slide105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977" Type="http://schemas.openxmlformats.org/officeDocument/2006/relationships/slide" Target="slides/slide97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37" Type="http://schemas.openxmlformats.org/officeDocument/2006/relationships/slide" Target="slides/slide836.xml"/><Relationship Id="rId879" Type="http://schemas.openxmlformats.org/officeDocument/2006/relationships/slide" Target="slides/slide878.xml"/><Relationship Id="rId1022" Type="http://schemas.openxmlformats.org/officeDocument/2006/relationships/slide" Target="slides/slide1021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064" Type="http://schemas.openxmlformats.org/officeDocument/2006/relationships/slide" Target="slides/slide106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946" Type="http://schemas.openxmlformats.org/officeDocument/2006/relationships/slide" Target="slides/slide945.xml"/><Relationship Id="rId988" Type="http://schemas.openxmlformats.org/officeDocument/2006/relationships/slide" Target="slides/slide987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075" Type="http://schemas.openxmlformats.org/officeDocument/2006/relationships/slide" Target="slides/slide107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999" Type="http://schemas.openxmlformats.org/officeDocument/2006/relationships/slide" Target="slides/slide998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859" Type="http://schemas.openxmlformats.org/officeDocument/2006/relationships/slide" Target="slides/slide858.xml"/><Relationship Id="rId1002" Type="http://schemas.openxmlformats.org/officeDocument/2006/relationships/slide" Target="slides/slide100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44" Type="http://schemas.openxmlformats.org/officeDocument/2006/relationships/slide" Target="slides/slide1043.xml"/><Relationship Id="rId1086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968" Type="http://schemas.openxmlformats.org/officeDocument/2006/relationships/slide" Target="slides/slide967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37" Type="http://schemas.openxmlformats.org/officeDocument/2006/relationships/slide" Target="slides/slide936.xml"/><Relationship Id="rId979" Type="http://schemas.openxmlformats.org/officeDocument/2006/relationships/slide" Target="slides/slide978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839" Type="http://schemas.openxmlformats.org/officeDocument/2006/relationships/slide" Target="slides/slide838.xml"/><Relationship Id="rId990" Type="http://schemas.openxmlformats.org/officeDocument/2006/relationships/slide" Target="slides/slide989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1024" Type="http://schemas.openxmlformats.org/officeDocument/2006/relationships/slide" Target="slides/slide1023.xml"/><Relationship Id="rId1066" Type="http://schemas.openxmlformats.org/officeDocument/2006/relationships/slide" Target="slides/slide106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50" Type="http://schemas.openxmlformats.org/officeDocument/2006/relationships/slide" Target="slides/slide849.xml"/><Relationship Id="rId892" Type="http://schemas.openxmlformats.org/officeDocument/2006/relationships/slide" Target="slides/slide891.xml"/><Relationship Id="rId906" Type="http://schemas.openxmlformats.org/officeDocument/2006/relationships/slide" Target="slides/slide905.xml"/><Relationship Id="rId948" Type="http://schemas.openxmlformats.org/officeDocument/2006/relationships/slide" Target="slides/slide94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1035" Type="http://schemas.openxmlformats.org/officeDocument/2006/relationships/slide" Target="slides/slide1034.xml"/><Relationship Id="rId1077" Type="http://schemas.openxmlformats.org/officeDocument/2006/relationships/slide" Target="slides/slide107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861" Type="http://schemas.openxmlformats.org/officeDocument/2006/relationships/slide" Target="slides/slide860.xml"/><Relationship Id="rId917" Type="http://schemas.openxmlformats.org/officeDocument/2006/relationships/slide" Target="slides/slide916.xml"/><Relationship Id="rId959" Type="http://schemas.openxmlformats.org/officeDocument/2006/relationships/slide" Target="slides/slide95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970" Type="http://schemas.openxmlformats.org/officeDocument/2006/relationships/slide" Target="slides/slide969.xml"/><Relationship Id="rId1004" Type="http://schemas.openxmlformats.org/officeDocument/2006/relationships/slide" Target="slides/slide1003.xml"/><Relationship Id="rId1046" Type="http://schemas.openxmlformats.org/officeDocument/2006/relationships/slide" Target="slides/slide104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872" Type="http://schemas.openxmlformats.org/officeDocument/2006/relationships/slide" Target="slides/slide871.xml"/><Relationship Id="rId928" Type="http://schemas.openxmlformats.org/officeDocument/2006/relationships/slide" Target="slides/slide927.xml"/><Relationship Id="rId1088" Type="http://schemas.openxmlformats.org/officeDocument/2006/relationships/theme" Target="theme/theme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15" Type="http://schemas.openxmlformats.org/officeDocument/2006/relationships/slide" Target="slides/slide1014.xml"/><Relationship Id="rId1057" Type="http://schemas.openxmlformats.org/officeDocument/2006/relationships/slide" Target="slides/slide1056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883" Type="http://schemas.openxmlformats.org/officeDocument/2006/relationships/slide" Target="slides/slide882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950" Type="http://schemas.openxmlformats.org/officeDocument/2006/relationships/slide" Target="slides/slide949.xml"/><Relationship Id="rId992" Type="http://schemas.openxmlformats.org/officeDocument/2006/relationships/slide" Target="slides/slide991.xml"/><Relationship Id="rId1026" Type="http://schemas.openxmlformats.org/officeDocument/2006/relationships/slide" Target="slides/slide102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slide" Target="slides/slide851.xml"/><Relationship Id="rId908" Type="http://schemas.openxmlformats.org/officeDocument/2006/relationships/slide" Target="slides/slide907.xml"/><Relationship Id="rId1068" Type="http://schemas.openxmlformats.org/officeDocument/2006/relationships/slide" Target="slides/slide106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894" Type="http://schemas.openxmlformats.org/officeDocument/2006/relationships/slide" Target="slides/slide89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61" Type="http://schemas.openxmlformats.org/officeDocument/2006/relationships/slide" Target="slides/slide960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863" Type="http://schemas.openxmlformats.org/officeDocument/2006/relationships/slide" Target="slides/slide862.xml"/><Relationship Id="rId1037" Type="http://schemas.openxmlformats.org/officeDocument/2006/relationships/slide" Target="slides/slide1036.xml"/><Relationship Id="rId1079" Type="http://schemas.openxmlformats.org/officeDocument/2006/relationships/slide" Target="slides/slide107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930" Type="http://schemas.openxmlformats.org/officeDocument/2006/relationships/slide" Target="slides/slide929.xml"/><Relationship Id="rId972" Type="http://schemas.openxmlformats.org/officeDocument/2006/relationships/slide" Target="slides/slide971.xml"/><Relationship Id="rId1006" Type="http://schemas.openxmlformats.org/officeDocument/2006/relationships/slide" Target="slides/slide1005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941" Type="http://schemas.openxmlformats.org/officeDocument/2006/relationships/slide" Target="slides/slide940.xml"/><Relationship Id="rId983" Type="http://schemas.openxmlformats.org/officeDocument/2006/relationships/slide" Target="slides/slide982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059" Type="http://schemas.openxmlformats.org/officeDocument/2006/relationships/slide" Target="slides/slide105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910" Type="http://schemas.openxmlformats.org/officeDocument/2006/relationships/slide" Target="slides/slide909.xml"/><Relationship Id="rId952" Type="http://schemas.openxmlformats.org/officeDocument/2006/relationships/slide" Target="slides/slide95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994" Type="http://schemas.openxmlformats.org/officeDocument/2006/relationships/slide" Target="slides/slide993.xml"/><Relationship Id="rId1028" Type="http://schemas.openxmlformats.org/officeDocument/2006/relationships/slide" Target="slides/slide1027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slide" Target="slides/slide853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921" Type="http://schemas.openxmlformats.org/officeDocument/2006/relationships/slide" Target="slides/slide92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008" Type="http://schemas.openxmlformats.org/officeDocument/2006/relationships/slide" Target="slides/slide1007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876" Type="http://schemas.openxmlformats.org/officeDocument/2006/relationships/slide" Target="slides/slide87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901" Type="http://schemas.openxmlformats.org/officeDocument/2006/relationships/slide" Target="slides/slide900.xml"/><Relationship Id="rId1061" Type="http://schemas.openxmlformats.org/officeDocument/2006/relationships/slide" Target="slides/slide1060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43" Type="http://schemas.openxmlformats.org/officeDocument/2006/relationships/slide" Target="slides/slide942.xml"/><Relationship Id="rId985" Type="http://schemas.openxmlformats.org/officeDocument/2006/relationships/slide" Target="slides/slide984.xml"/><Relationship Id="rId1019" Type="http://schemas.openxmlformats.org/officeDocument/2006/relationships/slide" Target="slides/slide1018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54" Type="http://schemas.openxmlformats.org/officeDocument/2006/relationships/slide" Target="slides/slide953.xml"/><Relationship Id="rId996" Type="http://schemas.openxmlformats.org/officeDocument/2006/relationships/slide" Target="slides/slide995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41" Type="http://schemas.openxmlformats.org/officeDocument/2006/relationships/slide" Target="slides/slide1040.xml"/><Relationship Id="rId1083" Type="http://schemas.openxmlformats.org/officeDocument/2006/relationships/slide" Target="slides/slide1082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923" Type="http://schemas.openxmlformats.org/officeDocument/2006/relationships/slide" Target="slides/slide922.xml"/><Relationship Id="rId965" Type="http://schemas.openxmlformats.org/officeDocument/2006/relationships/slide" Target="slides/slide96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slide" Target="slides/slide866.xml"/><Relationship Id="rId1010" Type="http://schemas.openxmlformats.org/officeDocument/2006/relationships/slide" Target="slides/slide1009.xml"/><Relationship Id="rId1052" Type="http://schemas.openxmlformats.org/officeDocument/2006/relationships/slide" Target="slides/slide1051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4.wmf"/><Relationship Id="rId3" Type="http://schemas.openxmlformats.org/officeDocument/2006/relationships/image" Target="../media/image769.wmf"/><Relationship Id="rId7" Type="http://schemas.openxmlformats.org/officeDocument/2006/relationships/image" Target="../media/image773.wmf"/><Relationship Id="rId12" Type="http://schemas.openxmlformats.org/officeDocument/2006/relationships/image" Target="../media/image778.wmf"/><Relationship Id="rId2" Type="http://schemas.openxmlformats.org/officeDocument/2006/relationships/image" Target="../media/image768.wmf"/><Relationship Id="rId1" Type="http://schemas.openxmlformats.org/officeDocument/2006/relationships/image" Target="../media/image767.wmf"/><Relationship Id="rId6" Type="http://schemas.openxmlformats.org/officeDocument/2006/relationships/image" Target="../media/image772.wmf"/><Relationship Id="rId11" Type="http://schemas.openxmlformats.org/officeDocument/2006/relationships/image" Target="../media/image777.wmf"/><Relationship Id="rId5" Type="http://schemas.openxmlformats.org/officeDocument/2006/relationships/image" Target="../media/image771.wmf"/><Relationship Id="rId10" Type="http://schemas.openxmlformats.org/officeDocument/2006/relationships/image" Target="../media/image776.wmf"/><Relationship Id="rId4" Type="http://schemas.openxmlformats.org/officeDocument/2006/relationships/image" Target="../media/image770.wmf"/><Relationship Id="rId9" Type="http://schemas.openxmlformats.org/officeDocument/2006/relationships/image" Target="../media/image77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wmf"/><Relationship Id="rId1" Type="http://schemas.openxmlformats.org/officeDocument/2006/relationships/image" Target="../media/image7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1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3.png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/Relationships>
</file>

<file path=ppt/slides/_rels/slide1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gif"/><Relationship Id="rId2" Type="http://schemas.openxmlformats.org/officeDocument/2006/relationships/image" Target="../media/image18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gi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gif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gif"/><Relationship Id="rId2" Type="http://schemas.openxmlformats.org/officeDocument/2006/relationships/image" Target="../media/image20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6.wmf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30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29.wmf"/><Relationship Id="rId22" Type="http://schemas.openxmlformats.org/officeDocument/2006/relationships/image" Target="../media/image231.wmf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3.wmf"/><Relationship Id="rId11" Type="http://schemas.openxmlformats.org/officeDocument/2006/relationships/image" Target="../media/image237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5.wmf"/><Relationship Id="rId4" Type="http://schemas.openxmlformats.org/officeDocument/2006/relationships/image" Target="../media/image232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36.wmf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2.wmf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9.png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6.png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5.png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6.png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9.png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3.png"/></Relationships>
</file>

<file path=ppt/slides/_rels/slide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png"/><Relationship Id="rId5" Type="http://schemas.openxmlformats.org/officeDocument/2006/relationships/image" Target="../media/image694.png"/><Relationship Id="rId4" Type="http://schemas.openxmlformats.org/officeDocument/2006/relationships/image" Target="../media/image693.png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9.png"/><Relationship Id="rId4" Type="http://schemas.openxmlformats.org/officeDocument/2006/relationships/image" Target="../media/image698.png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2.png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7.png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9.png"/><Relationship Id="rId4" Type="http://schemas.openxmlformats.org/officeDocument/2006/relationships/image" Target="../media/image758.png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5.png"/><Relationship Id="rId4" Type="http://schemas.openxmlformats.org/officeDocument/2006/relationships/image" Target="../media/image764.png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774.wmf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775.wmf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771.wmf"/><Relationship Id="rId17" Type="http://schemas.openxmlformats.org/officeDocument/2006/relationships/oleObject" Target="../embeddings/oleObject22.bin"/><Relationship Id="rId25" Type="http://schemas.openxmlformats.org/officeDocument/2006/relationships/image" Target="../media/image77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3.wmf"/><Relationship Id="rId20" Type="http://schemas.openxmlformats.org/officeDocument/2006/relationships/oleObject" Target="../embeddings/oleObject24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8.wmf"/><Relationship Id="rId11" Type="http://schemas.openxmlformats.org/officeDocument/2006/relationships/oleObject" Target="../embeddings/oleObject19.bin"/><Relationship Id="rId24" Type="http://schemas.openxmlformats.org/officeDocument/2006/relationships/oleObject" Target="../embeddings/oleObject26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776.wmf"/><Relationship Id="rId10" Type="http://schemas.openxmlformats.org/officeDocument/2006/relationships/image" Target="../media/image770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76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772.wmf"/><Relationship Id="rId22" Type="http://schemas.openxmlformats.org/officeDocument/2006/relationships/oleObject" Target="../embeddings/oleObject25.bin"/><Relationship Id="rId27" Type="http://schemas.openxmlformats.org/officeDocument/2006/relationships/image" Target="../media/image778.wmf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8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8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7300" dirty="0" smtClean="0"/>
              <a:t>mathematics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</a:t>
            </a:r>
            <a:r>
              <a:rPr lang="ko-KR" altLang="en-US" sz="96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7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산식관계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모집단과 표본집단에 대한 산식 관계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1000</a:t>
            </a:fld>
            <a:endParaRPr lang="ko-KR" altLang="en-US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715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2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 데이터의 정리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모집단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모집단</a:t>
            </a:r>
            <a:r>
              <a:rPr lang="en-US" altLang="ko-KR" dirty="0"/>
              <a:t>(</a:t>
            </a:r>
            <a:r>
              <a:rPr lang="ko-KR" altLang="en-US" dirty="0"/>
              <a:t>母集團</a:t>
            </a:r>
            <a:r>
              <a:rPr lang="en-US" altLang="ko-KR" dirty="0"/>
              <a:t>, </a:t>
            </a:r>
            <a:r>
              <a:rPr lang="en-US" altLang="ko-KR" dirty="0" smtClean="0"/>
              <a:t>population </a:t>
            </a:r>
            <a:r>
              <a:rPr lang="en-US" altLang="ko-KR" dirty="0"/>
              <a:t>or universe)</a:t>
            </a:r>
            <a:r>
              <a:rPr lang="ko-KR" altLang="en-US" dirty="0"/>
              <a:t>이란 정보를 얻고자 하는 관심 대상의 전체집합을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모집단은 </a:t>
            </a:r>
            <a:r>
              <a:rPr lang="ko-KR" altLang="en-US" dirty="0"/>
              <a:t>우리가 무엇을 알려고 하느냐에 따라 다르게 정의되기 때문에 모집단을 명확하게 정의하는 것은 매우 중요하다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5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</a:t>
            </a:r>
            <a:r>
              <a:rPr lang="en-US" altLang="ko-KR" dirty="0"/>
              <a:t>(sample)</a:t>
            </a:r>
            <a:r>
              <a:rPr lang="ko-KR" altLang="en-US" dirty="0"/>
              <a:t>은 모집단</a:t>
            </a:r>
            <a:r>
              <a:rPr lang="en-US" altLang="ko-KR" dirty="0"/>
              <a:t>(population)</a:t>
            </a:r>
            <a:r>
              <a:rPr lang="ko-KR" altLang="en-US" dirty="0"/>
              <a:t>의 부분집합이다</a:t>
            </a:r>
            <a:r>
              <a:rPr lang="en-US" altLang="ko-KR" dirty="0"/>
              <a:t>. </a:t>
            </a:r>
            <a:r>
              <a:rPr lang="ko-KR" altLang="en-US" dirty="0"/>
              <a:t>전형적으로</a:t>
            </a:r>
            <a:r>
              <a:rPr lang="en-US" altLang="ko-KR" dirty="0"/>
              <a:t>, </a:t>
            </a:r>
            <a:r>
              <a:rPr lang="ko-KR" altLang="en-US" dirty="0"/>
              <a:t>모집단은 매우 크며</a:t>
            </a:r>
            <a:r>
              <a:rPr lang="en-US" altLang="ko-KR" dirty="0"/>
              <a:t>, </a:t>
            </a:r>
            <a:r>
              <a:rPr lang="ko-KR" altLang="en-US" dirty="0"/>
              <a:t>모집단의 모든 값에 대해 전수조사</a:t>
            </a:r>
            <a:r>
              <a:rPr lang="en-US" altLang="ko-KR" dirty="0"/>
              <a:t>(census)</a:t>
            </a:r>
            <a:r>
              <a:rPr lang="ko-KR" altLang="en-US" dirty="0"/>
              <a:t>나 전부 조사</a:t>
            </a:r>
            <a:r>
              <a:rPr lang="en-US" altLang="ko-KR" dirty="0"/>
              <a:t>(complete enumeration)</a:t>
            </a:r>
            <a:r>
              <a:rPr lang="ko-KR" altLang="en-US" dirty="0"/>
              <a:t>을 하는 것은 실용적이지 않거나 불가능하다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표집</a:t>
            </a:r>
            <a:r>
              <a:rPr lang="ko-KR" altLang="en-US" dirty="0" smtClean="0"/>
              <a:t> </a:t>
            </a:r>
            <a:r>
              <a:rPr lang="en-US" altLang="ko-KR" dirty="0" smtClean="0"/>
              <a:t>:sampling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표본은 </a:t>
            </a:r>
            <a:r>
              <a:rPr lang="ko-KR" altLang="en-US" dirty="0"/>
              <a:t>다룰 수 있을만한 크기의 부분 집합을 나타낸다</a:t>
            </a:r>
            <a:r>
              <a:rPr lang="en-US" altLang="ko-KR" dirty="0"/>
              <a:t>. </a:t>
            </a:r>
            <a:r>
              <a:rPr lang="ko-KR" altLang="en-US" dirty="0" smtClean="0"/>
              <a:t>표본이 얻어지면 모집단으로부터 얻은 표본에 대해 추론</a:t>
            </a:r>
            <a:r>
              <a:rPr lang="en-US" altLang="ko-KR" dirty="0" smtClean="0"/>
              <a:t>(inference)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외삽법</a:t>
            </a:r>
            <a:r>
              <a:rPr lang="en-US" altLang="ko-KR" dirty="0" smtClean="0"/>
              <a:t>(extrapolation)</a:t>
            </a:r>
            <a:r>
              <a:rPr lang="ko-KR" altLang="en-US" dirty="0" smtClean="0"/>
              <a:t>을 하기 위하여 통계적 계산이 수행된다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표본으로부터 이러한 정보를 얻기 위한 과정</a:t>
            </a:r>
            <a:r>
              <a:rPr lang="en-US" altLang="ko-KR" dirty="0" smtClean="0"/>
              <a:t>(process)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표집</a:t>
            </a:r>
            <a:r>
              <a:rPr lang="en-US" altLang="ko-KR" dirty="0" smtClean="0"/>
              <a:t>(sampling)</a:t>
            </a:r>
            <a:r>
              <a:rPr lang="ko-KR" altLang="en-US" dirty="0" smtClean="0"/>
              <a:t>이라고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모수의</a:t>
            </a:r>
            <a:r>
              <a:rPr lang="ko-KR" altLang="en-US" dirty="0" smtClean="0"/>
              <a:t> 추론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모수</a:t>
            </a:r>
            <a:r>
              <a:rPr lang="en-US" altLang="ko-KR" dirty="0"/>
              <a:t>(parameter) : </a:t>
            </a:r>
            <a:r>
              <a:rPr lang="ko-KR" altLang="en-US" dirty="0"/>
              <a:t>모집단의 특성을 나타내는 양적인 값으로 고유한 상수로 나타낸다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1008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3843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r>
              <a:rPr lang="ko-KR" altLang="en-US" dirty="0"/>
              <a:t>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통계량</a:t>
            </a:r>
            <a:r>
              <a:rPr lang="en-US" altLang="ko-KR" dirty="0" smtClean="0"/>
              <a:t>(Statistic)</a:t>
            </a:r>
            <a:r>
              <a:rPr lang="ko-KR" altLang="en-US" dirty="0" smtClean="0"/>
              <a:t>은 표본으로부터 계산되는 표본의 </a:t>
            </a:r>
            <a:r>
              <a:rPr lang="ko-KR" altLang="en-US" dirty="0" err="1" smtClean="0"/>
              <a:t>튻어값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관축가능한</a:t>
            </a:r>
            <a:r>
              <a:rPr lang="ko-KR" altLang="en-US" dirty="0" smtClean="0"/>
              <a:t> 확률변수들의 </a:t>
            </a:r>
            <a:r>
              <a:rPr lang="ko-KR" altLang="en-US" dirty="0" err="1" smtClean="0"/>
              <a:t>실수값</a:t>
            </a:r>
            <a:r>
              <a:rPr lang="ko-KR" altLang="en-US" dirty="0" smtClean="0"/>
              <a:t> 함수로 통계량은 확률변수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1009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73016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and, or, </a:t>
            </a:r>
            <a:r>
              <a:rPr lang="en-US" altLang="ko-KR" dirty="0" err="1" smtClean="0"/>
              <a:t>xor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55534"/>
              </p:ext>
            </p:extLst>
          </p:nvPr>
        </p:nvGraphicFramePr>
        <p:xfrm>
          <a:off x="971600" y="3140968"/>
          <a:ext cx="3816425" cy="3168352"/>
        </p:xfrm>
        <a:graphic>
          <a:graphicData uri="http://schemas.openxmlformats.org/drawingml/2006/table">
            <a:tbl>
              <a:tblPr/>
              <a:tblGrid>
                <a:gridCol w="1080311"/>
                <a:gridCol w="2736114"/>
              </a:tblGrid>
              <a:tr h="407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&amp;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비트가 있는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9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|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서로 같은 경우 또는 다른 경우도 전부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7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^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XOR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다른 경우만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4384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0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</a:t>
            </a:r>
            <a:r>
              <a:rPr lang="ko-KR" altLang="en-US" dirty="0"/>
              <a:t>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표본분포</a:t>
            </a:r>
            <a:r>
              <a:rPr lang="en-US" altLang="ko-KR" dirty="0" smtClean="0"/>
              <a:t>(Sampling Distribution)</a:t>
            </a:r>
            <a:r>
              <a:rPr lang="ko-KR" altLang="en-US" dirty="0" smtClean="0"/>
              <a:t>는 한 모집단에서 같은 크기로 뽑을 수 있는 모든 표본에서 통계량을 계산할 때 이 통계량이 이루는 확률분포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신뢰수준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신뢰수준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어떤 </a:t>
            </a:r>
            <a:r>
              <a:rPr lang="ko-KR" altLang="en-US" dirty="0" err="1"/>
              <a:t>모수가</a:t>
            </a:r>
            <a:r>
              <a:rPr lang="ko-KR" altLang="en-US" dirty="0"/>
              <a:t> 신뢰구간에 속할 </a:t>
            </a:r>
            <a:r>
              <a:rPr lang="ko-KR" altLang="en-US" dirty="0" smtClean="0"/>
              <a:t>확률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추정 구간에 그 모집단 </a:t>
            </a:r>
            <a:r>
              <a:rPr lang="ko-KR" altLang="en-US" dirty="0" err="1"/>
              <a:t>특성값의</a:t>
            </a:r>
            <a:r>
              <a:rPr lang="ko-KR" altLang="en-US" dirty="0"/>
              <a:t> 참값이 존재할 확률</a:t>
            </a:r>
          </a:p>
          <a:p>
            <a:pPr marL="320040" lvl="1" indent="0">
              <a:buNone/>
            </a:pPr>
            <a:r>
              <a:rPr lang="ko-KR" altLang="en-US" dirty="0"/>
              <a:t>구간 </a:t>
            </a:r>
            <a:r>
              <a:rPr lang="ko-KR" altLang="en-US" dirty="0" err="1"/>
              <a:t>추정량이</a:t>
            </a:r>
            <a:r>
              <a:rPr lang="ko-KR" altLang="en-US" dirty="0"/>
              <a:t> 모집단의 </a:t>
            </a:r>
            <a:r>
              <a:rPr lang="ko-KR" altLang="en-US" dirty="0" err="1"/>
              <a:t>모수를</a:t>
            </a:r>
            <a:r>
              <a:rPr lang="ko-KR" altLang="en-US" dirty="0"/>
              <a:t> 포함하게 될 확률</a:t>
            </a:r>
          </a:p>
          <a:p>
            <a:pPr marL="320040" lvl="1" indent="0">
              <a:buNone/>
            </a:pPr>
            <a:r>
              <a:rPr lang="ko-KR" altLang="en-US" dirty="0"/>
              <a:t>범위</a:t>
            </a:r>
            <a:r>
              <a:rPr lang="en-US" altLang="ko-KR" dirty="0"/>
              <a:t>: 0% ~ 100</a:t>
            </a:r>
            <a:r>
              <a:rPr lang="en-US" altLang="ko-KR" dirty="0" smtClean="0"/>
              <a:t>%</a:t>
            </a:r>
            <a:r>
              <a:rPr lang="ko-KR" altLang="en-US" dirty="0" smtClean="0"/>
              <a:t>가 </a:t>
            </a:r>
            <a:r>
              <a:rPr lang="ko-KR" altLang="en-US" dirty="0"/>
              <a:t>가능</a:t>
            </a:r>
          </a:p>
          <a:p>
            <a:pPr marL="320040" lvl="1" indent="0">
              <a:buNone/>
            </a:pPr>
            <a:r>
              <a:rPr lang="ko-KR" altLang="en-US" dirty="0"/>
              <a:t>보통 </a:t>
            </a:r>
            <a:r>
              <a:rPr lang="en-US" altLang="ko-KR" dirty="0"/>
              <a:t>95</a:t>
            </a:r>
            <a:r>
              <a:rPr lang="en-US" altLang="ko-KR" dirty="0" smtClean="0"/>
              <a:t>%</a:t>
            </a:r>
            <a:r>
              <a:rPr lang="ko-KR" altLang="en-US" dirty="0" smtClean="0"/>
              <a:t>를 사용함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신뢰구간</a:t>
            </a:r>
            <a:endParaRPr lang="en-US" altLang="ko-KR" sz="2900" dirty="0"/>
          </a:p>
          <a:p>
            <a:pPr marL="320040" lvl="1" indent="0">
              <a:buNone/>
            </a:pPr>
            <a:r>
              <a:rPr lang="ko-KR" altLang="en-US" dirty="0"/>
              <a:t>신뢰수준의 확률로 모평균을 포함하는 구간</a:t>
            </a:r>
          </a:p>
          <a:p>
            <a:pPr marL="320040" lvl="1" indent="0">
              <a:buNone/>
            </a:pPr>
            <a:r>
              <a:rPr lang="ko-KR" altLang="en-US" dirty="0" err="1"/>
              <a:t>모수가</a:t>
            </a:r>
            <a:r>
              <a:rPr lang="ko-KR" altLang="en-US" dirty="0"/>
              <a:t> 어느 범위 안에 있는지를 확률적으로 보여주는 방법</a:t>
            </a:r>
          </a:p>
          <a:p>
            <a:pPr marL="320040" lvl="1" indent="0">
              <a:buNone/>
            </a:pPr>
            <a:r>
              <a:rPr lang="en-US" altLang="ko-KR" dirty="0"/>
              <a:t>P(U&lt;θ&lt;V)=0.95P(U&lt;θ&lt;V)=0.95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→ 신뢰구간</a:t>
            </a:r>
            <a:r>
              <a:rPr lang="en-US" altLang="ko-KR" dirty="0"/>
              <a:t>: U ~ V→ </a:t>
            </a:r>
            <a:r>
              <a:rPr lang="ko-KR" altLang="en-US" dirty="0"/>
              <a:t>신뢰수준</a:t>
            </a:r>
            <a:r>
              <a:rPr lang="en-US" altLang="ko-KR" dirty="0"/>
              <a:t>: 95%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모수의</a:t>
            </a:r>
            <a:r>
              <a:rPr lang="ko-KR" altLang="en-US" dirty="0" smtClean="0"/>
              <a:t> 추정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추정</a:t>
            </a:r>
            <a:r>
              <a:rPr lang="en-US" altLang="ko-KR" dirty="0"/>
              <a:t>(estimation) : </a:t>
            </a:r>
            <a:r>
              <a:rPr lang="ko-KR" altLang="en-US" dirty="0"/>
              <a:t>미지의 </a:t>
            </a:r>
            <a:r>
              <a:rPr lang="ko-KR" altLang="en-US" dirty="0" err="1"/>
              <a:t>모수의</a:t>
            </a:r>
            <a:r>
              <a:rPr lang="ko-KR" altLang="en-US" dirty="0"/>
              <a:t> 값이 얼마인지</a:t>
            </a:r>
            <a:r>
              <a:rPr lang="en-US" altLang="ko-KR" dirty="0"/>
              <a:t>, </a:t>
            </a:r>
            <a:r>
              <a:rPr lang="ko-KR" altLang="en-US" dirty="0"/>
              <a:t>또는 어떤 </a:t>
            </a:r>
            <a:r>
              <a:rPr lang="ko-KR" altLang="en-US" dirty="0" err="1"/>
              <a:t>범위내에</a:t>
            </a:r>
            <a:r>
              <a:rPr lang="ko-KR" altLang="en-US" dirty="0"/>
              <a:t> 있는지 표본결과로 부터 </a:t>
            </a:r>
            <a:r>
              <a:rPr lang="ko-KR" altLang="en-US" dirty="0" smtClean="0"/>
              <a:t>추축하는 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1013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3960440" cy="212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2" y="3496952"/>
            <a:ext cx="4104456" cy="198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8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가설검</a:t>
            </a:r>
            <a:r>
              <a:rPr lang="ko-KR" altLang="en-US" dirty="0"/>
              <a:t>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가설의 </a:t>
            </a:r>
            <a:r>
              <a:rPr lang="ko-KR" altLang="en-US" dirty="0"/>
              <a:t>검정</a:t>
            </a:r>
            <a:r>
              <a:rPr lang="en-US" altLang="ko-KR" dirty="0"/>
              <a:t>(test of hypotheses) : </a:t>
            </a:r>
            <a:r>
              <a:rPr lang="ko-KR" altLang="en-US" dirty="0" err="1"/>
              <a:t>모수의</a:t>
            </a:r>
            <a:r>
              <a:rPr lang="ko-KR" altLang="en-US" dirty="0"/>
              <a:t> 값의 범위를 규정하는 </a:t>
            </a:r>
            <a:r>
              <a:rPr lang="ko-KR" altLang="en-US" dirty="0" err="1"/>
              <a:t>두개의</a:t>
            </a:r>
            <a:r>
              <a:rPr lang="ko-KR" altLang="en-US" dirty="0"/>
              <a:t> 가설을 세우고</a:t>
            </a:r>
            <a:r>
              <a:rPr lang="en-US" altLang="ko-KR" dirty="0"/>
              <a:t>, </a:t>
            </a:r>
            <a:r>
              <a:rPr lang="ko-KR" altLang="en-US" dirty="0"/>
              <a:t>이들 중 어느 것이 참인지를 표본의 결과로 부터 판단하는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사회 현상을 관찰하여 이론을 세운다</a:t>
            </a:r>
            <a:r>
              <a:rPr lang="en-US" altLang="ko-KR" dirty="0"/>
              <a:t>.(</a:t>
            </a:r>
            <a:r>
              <a:rPr lang="ko-KR" altLang="en-US" dirty="0"/>
              <a:t>가설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실험</a:t>
            </a:r>
            <a:r>
              <a:rPr lang="en-US" altLang="ko-KR" dirty="0"/>
              <a:t>, </a:t>
            </a:r>
            <a:r>
              <a:rPr lang="ko-KR" altLang="en-US" dirty="0"/>
              <a:t>조사를 통해 실제 현상을 관찰한다</a:t>
            </a:r>
            <a:r>
              <a:rPr lang="en-US" altLang="ko-KR" dirty="0"/>
              <a:t>. (</a:t>
            </a:r>
            <a:r>
              <a:rPr lang="ko-KR" altLang="en-US" dirty="0"/>
              <a:t>표본 추출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실제 관찰 결과가 이론에서 </a:t>
            </a:r>
            <a:r>
              <a:rPr lang="ko-KR" altLang="en-US" dirty="0" err="1" smtClean="0"/>
              <a:t>예축되는</a:t>
            </a:r>
            <a:r>
              <a:rPr lang="ko-KR" altLang="en-US" dirty="0" smtClean="0"/>
              <a:t> </a:t>
            </a:r>
            <a:r>
              <a:rPr lang="ko-KR" altLang="en-US" dirty="0"/>
              <a:t>것과 부합하는지 판단한다</a:t>
            </a:r>
            <a:r>
              <a:rPr lang="en-US" altLang="ko-KR" dirty="0"/>
              <a:t>.(</a:t>
            </a:r>
            <a:r>
              <a:rPr lang="ko-KR" altLang="en-US" dirty="0"/>
              <a:t>가설 검정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부합되면 </a:t>
            </a:r>
            <a:r>
              <a:rPr lang="en-US" altLang="ko-KR" dirty="0"/>
              <a:t>1</a:t>
            </a:r>
            <a:r>
              <a:rPr lang="ko-KR" altLang="en-US" dirty="0"/>
              <a:t>번의 이론을 사실로 판단하고</a:t>
            </a:r>
            <a:r>
              <a:rPr lang="en-US" altLang="ko-KR" dirty="0"/>
              <a:t>, </a:t>
            </a:r>
            <a:r>
              <a:rPr lang="ko-KR" altLang="en-US" dirty="0"/>
              <a:t>아니면 탐구를 반복한다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통계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수리적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이산형</a:t>
            </a:r>
            <a:r>
              <a:rPr lang="ko-KR" altLang="en-US" dirty="0" smtClean="0"/>
              <a:t> </a:t>
            </a:r>
            <a:r>
              <a:rPr lang="ko-KR" altLang="en-US" dirty="0"/>
              <a:t>변수 </a:t>
            </a:r>
            <a:r>
              <a:rPr lang="en-US" altLang="ko-KR" dirty="0"/>
              <a:t>(discrete variable) : 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녀</a:t>
            </a:r>
            <a:r>
              <a:rPr lang="en-US" altLang="ko-KR" dirty="0"/>
              <a:t>, </a:t>
            </a:r>
            <a:r>
              <a:rPr lang="ko-KR" altLang="en-US" dirty="0"/>
              <a:t>자동차 종류 등과 같이 연속성이 없는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err="1"/>
              <a:t>연속형</a:t>
            </a:r>
            <a:r>
              <a:rPr lang="ko-KR" altLang="en-US" dirty="0"/>
              <a:t> 변수 </a:t>
            </a:r>
            <a:r>
              <a:rPr lang="en-US" altLang="ko-KR" dirty="0"/>
              <a:t>(continuous variable) : </a:t>
            </a:r>
            <a:r>
              <a:rPr lang="ko-KR" altLang="en-US" dirty="0"/>
              <a:t>키</a:t>
            </a:r>
            <a:r>
              <a:rPr lang="en-US" altLang="ko-KR" dirty="0"/>
              <a:t>, </a:t>
            </a:r>
            <a:r>
              <a:rPr lang="ko-KR" altLang="en-US" dirty="0" err="1"/>
              <a:t>몸무게등</a:t>
            </a:r>
            <a:r>
              <a:rPr lang="ko-KR" altLang="en-US" dirty="0"/>
              <a:t> 실수와 같이 </a:t>
            </a:r>
            <a:r>
              <a:rPr lang="ko-KR" altLang="en-US" dirty="0" err="1"/>
              <a:t>쪼게면</a:t>
            </a:r>
            <a:r>
              <a:rPr lang="ko-KR" altLang="en-US" dirty="0"/>
              <a:t> </a:t>
            </a:r>
            <a:r>
              <a:rPr lang="ko-KR" altLang="en-US" dirty="0" err="1"/>
              <a:t>쪼겔수록</a:t>
            </a:r>
            <a:r>
              <a:rPr lang="ko-KR" altLang="en-US" dirty="0"/>
              <a:t> 무한히 </a:t>
            </a:r>
            <a:r>
              <a:rPr lang="ko-KR" altLang="en-US" dirty="0" err="1"/>
              <a:t>쪼게지는</a:t>
            </a:r>
            <a:r>
              <a:rPr lang="ko-KR" altLang="en-US" dirty="0"/>
              <a:t> 연속된 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분석적 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축정형변수</a:t>
            </a:r>
            <a:r>
              <a:rPr lang="en-US" altLang="ko-KR" dirty="0" smtClean="0"/>
              <a:t>(metric) :  </a:t>
            </a:r>
            <a:r>
              <a:rPr lang="ko-KR" altLang="en-US" dirty="0" smtClean="0"/>
              <a:t>셀 수 있거나 </a:t>
            </a:r>
            <a:r>
              <a:rPr lang="ko-KR" altLang="en-US" dirty="0" err="1" smtClean="0"/>
              <a:t>축정</a:t>
            </a:r>
            <a:r>
              <a:rPr lang="ko-KR" altLang="en-US" dirty="0" smtClean="0"/>
              <a:t> 가능한 특성을  축정한 변수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분류형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범부형</a:t>
            </a:r>
            <a:r>
              <a:rPr lang="ko-KR" altLang="en-US" dirty="0" smtClean="0"/>
              <a:t> 변수</a:t>
            </a:r>
            <a:r>
              <a:rPr lang="en-US" altLang="ko-KR" dirty="0" smtClean="0"/>
              <a:t>(non-metric) :  </a:t>
            </a:r>
            <a:r>
              <a:rPr lang="ko-KR" altLang="en-US" dirty="0" smtClean="0"/>
              <a:t>개체를 분류하기 위해 </a:t>
            </a:r>
            <a:r>
              <a:rPr lang="ko-KR" altLang="en-US" dirty="0" err="1" smtClean="0"/>
              <a:t>축정된</a:t>
            </a:r>
            <a:r>
              <a:rPr lang="ko-KR" altLang="en-US" dirty="0" smtClean="0"/>
              <a:t> 변수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명목형</a:t>
            </a:r>
            <a:r>
              <a:rPr lang="en-US" altLang="ko-KR" dirty="0" smtClean="0"/>
              <a:t>(nominal) : </a:t>
            </a:r>
            <a:r>
              <a:rPr lang="ko-KR" altLang="en-US" dirty="0" smtClean="0"/>
              <a:t>범주의 크기 순서가 없는 경우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순서형</a:t>
            </a:r>
            <a:r>
              <a:rPr lang="en-US" altLang="ko-KR" dirty="0"/>
              <a:t>(</a:t>
            </a:r>
            <a:r>
              <a:rPr lang="en-US" altLang="ko-KR" dirty="0" smtClean="0"/>
              <a:t>ordinal) : </a:t>
            </a:r>
            <a:r>
              <a:rPr lang="ko-KR" altLang="en-US" dirty="0" smtClean="0"/>
              <a:t>범주의 크기 순서가 있는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데이터의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 </a:t>
            </a:r>
            <a:r>
              <a:rPr lang="en-US" altLang="ko-KR" dirty="0"/>
              <a:t>(frequency table)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도수분포표 </a:t>
            </a:r>
            <a:r>
              <a:rPr lang="en-US" altLang="ko-KR" dirty="0"/>
              <a:t>(frequency table) : </a:t>
            </a:r>
            <a:r>
              <a:rPr lang="ko-KR" altLang="en-US" dirty="0"/>
              <a:t>빈도수 분포표라고도 하는데</a:t>
            </a:r>
            <a:r>
              <a:rPr lang="en-US" altLang="ko-KR" dirty="0"/>
              <a:t>, </a:t>
            </a:r>
            <a:r>
              <a:rPr lang="ko-KR" altLang="en-US" dirty="0" err="1"/>
              <a:t>연속형</a:t>
            </a:r>
            <a:r>
              <a:rPr lang="ko-KR" altLang="en-US" dirty="0"/>
              <a:t> 변수의 경우 히스토그램 처럼 구간을 나눠서 그래프가 아니라 테이블로 표현한 거나</a:t>
            </a:r>
            <a:r>
              <a:rPr lang="en-US" altLang="ko-KR" dirty="0"/>
              <a:t>, </a:t>
            </a:r>
            <a:r>
              <a:rPr lang="ko-KR" altLang="en-US" dirty="0" err="1"/>
              <a:t>이산형</a:t>
            </a:r>
            <a:r>
              <a:rPr lang="ko-KR" altLang="en-US" dirty="0"/>
              <a:t> 변수의 경우 각 변수의 값을 테이블로 표현한 것을  도수 분포표 라고 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 </a:t>
            </a:r>
            <a:r>
              <a:rPr lang="en-US" altLang="ko-KR" dirty="0" smtClean="0"/>
              <a:t>: ~, &lt;&lt;, &gt;&gt;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92283"/>
              </p:ext>
            </p:extLst>
          </p:nvPr>
        </p:nvGraphicFramePr>
        <p:xfrm>
          <a:off x="899592" y="3140968"/>
          <a:ext cx="3744417" cy="2939737"/>
        </p:xfrm>
        <a:graphic>
          <a:graphicData uri="http://schemas.openxmlformats.org/drawingml/2006/table">
            <a:tbl>
              <a:tblPr/>
              <a:tblGrid>
                <a:gridCol w="1224137"/>
                <a:gridCol w="2520280"/>
              </a:tblGrid>
              <a:tr h="978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877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~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Ones Complement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의 보수 구하기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&lt;&lt;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Left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좌축으로</a:t>
                      </a:r>
                      <a:r>
                        <a:rPr lang="ko-KR" altLang="en-US" sz="1200" dirty="0" smtClean="0">
                          <a:effectLst/>
                        </a:rPr>
                        <a:t> 비트 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&gt;&gt;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Right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우축으로</a:t>
                      </a:r>
                      <a:r>
                        <a:rPr lang="ko-KR" altLang="en-US" sz="1200" dirty="0" smtClean="0">
                          <a:effectLst/>
                        </a:rPr>
                        <a:t> 비트이동</a:t>
                      </a:r>
                      <a:r>
                        <a:rPr lang="en-US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2438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1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그리는 단계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관축치</a:t>
            </a:r>
            <a:r>
              <a:rPr lang="ko-KR" altLang="en-US" dirty="0" smtClean="0"/>
              <a:t> </a:t>
            </a:r>
            <a:r>
              <a:rPr lang="ko-KR" altLang="en-US" dirty="0"/>
              <a:t>중 최대값과 최소값을 찾는다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최대값과 </a:t>
            </a:r>
            <a:r>
              <a:rPr lang="ko-KR" altLang="en-US" dirty="0"/>
              <a:t>최소값의 차이</a:t>
            </a:r>
            <a:r>
              <a:rPr lang="en-US" altLang="ko-KR" dirty="0"/>
              <a:t>, </a:t>
            </a:r>
            <a:r>
              <a:rPr lang="ko-KR" altLang="en-US" dirty="0"/>
              <a:t>즉 범위를 구한다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몇 </a:t>
            </a:r>
            <a:r>
              <a:rPr lang="ko-KR" altLang="en-US" dirty="0"/>
              <a:t>개의 구간으로 나눌 것이지 </a:t>
            </a:r>
            <a:r>
              <a:rPr lang="ko-KR" altLang="en-US" dirty="0" smtClean="0"/>
              <a:t>결정한다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/>
              <a:t>대략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r>
              <a:rPr lang="en-US" altLang="ko-KR" dirty="0"/>
              <a:t>-14</a:t>
            </a:r>
            <a:r>
              <a:rPr lang="ko-KR" altLang="en-US" dirty="0"/>
              <a:t>개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구간이 </a:t>
            </a:r>
            <a:r>
              <a:rPr lang="ko-KR" altLang="en-US" dirty="0"/>
              <a:t>중복되지 않도록 범위를 정한다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각 </a:t>
            </a:r>
            <a:r>
              <a:rPr lang="ko-KR" altLang="en-US" dirty="0"/>
              <a:t>구간에 속하는 </a:t>
            </a:r>
            <a:r>
              <a:rPr lang="ko-KR" altLang="en-US" dirty="0" err="1" smtClean="0"/>
              <a:t>관축치의</a:t>
            </a:r>
            <a:r>
              <a:rPr lang="ko-KR" altLang="en-US" dirty="0" smtClean="0"/>
              <a:t> </a:t>
            </a:r>
            <a:r>
              <a:rPr lang="ko-KR" altLang="en-US" dirty="0"/>
              <a:t>수를 세어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도수를 </a:t>
            </a:r>
            <a:r>
              <a:rPr lang="ko-KR" altLang="en-US" dirty="0"/>
              <a:t>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평균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계급값과</a:t>
            </a:r>
            <a:r>
              <a:rPr lang="ko-KR" altLang="en-US" dirty="0" smtClean="0"/>
              <a:t> 도수를 곱해서 총합을 구하고 도수의 총합으로 나누면 평균이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1021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32" y="2924944"/>
            <a:ext cx="49625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히스토</a:t>
            </a:r>
            <a:r>
              <a:rPr lang="ko-KR" altLang="en-US" dirty="0"/>
              <a:t> 그램 </a:t>
            </a:r>
            <a:r>
              <a:rPr lang="en-US" altLang="ko-KR" dirty="0"/>
              <a:t>: </a:t>
            </a:r>
            <a:r>
              <a:rPr lang="ko-KR" altLang="en-US" dirty="0" err="1"/>
              <a:t>연속형</a:t>
            </a:r>
            <a:r>
              <a:rPr lang="ko-KR" altLang="en-US" dirty="0"/>
              <a:t> 변수는 히스토그램을 이용하여 표현이 가능하다</a:t>
            </a:r>
            <a:r>
              <a:rPr lang="en-US" altLang="ko-KR" dirty="0"/>
              <a:t>. </a:t>
            </a:r>
            <a:r>
              <a:rPr lang="ko-KR" altLang="en-US" dirty="0"/>
              <a:t>히스토그램이란</a:t>
            </a:r>
            <a:r>
              <a:rPr lang="en-US" altLang="ko-KR" dirty="0"/>
              <a:t>, </a:t>
            </a:r>
            <a:r>
              <a:rPr lang="ko-KR" altLang="en-US" dirty="0"/>
              <a:t>연속된 변수의 </a:t>
            </a:r>
            <a:r>
              <a:rPr lang="en-US" altLang="ko-KR" dirty="0"/>
              <a:t>X</a:t>
            </a:r>
            <a:r>
              <a:rPr lang="ko-KR" altLang="en-US" dirty="0"/>
              <a:t>축을 일정 구간으로 나눠서</a:t>
            </a:r>
            <a:r>
              <a:rPr lang="en-US" altLang="ko-KR" dirty="0"/>
              <a:t>, (5</a:t>
            </a:r>
            <a:r>
              <a:rPr lang="ko-KR" altLang="en-US" dirty="0"/>
              <a:t>씩</a:t>
            </a:r>
            <a:r>
              <a:rPr lang="en-US" altLang="ko-KR" dirty="0"/>
              <a:t>) </a:t>
            </a:r>
            <a:r>
              <a:rPr lang="ko-KR" altLang="en-US" dirty="0"/>
              <a:t>그 구간에 들어가는 데이터를 표현하는 방법으로</a:t>
            </a:r>
            <a:r>
              <a:rPr lang="en-US" altLang="ko-KR" dirty="0"/>
              <a:t>, </a:t>
            </a:r>
            <a:r>
              <a:rPr lang="ko-KR" altLang="en-US" dirty="0"/>
              <a:t>키를 예를 들면 </a:t>
            </a:r>
            <a:r>
              <a:rPr lang="en-US" altLang="ko-KR" dirty="0"/>
              <a:t>160~170,170~180</a:t>
            </a:r>
            <a:r>
              <a:rPr lang="ko-KR" altLang="en-US" dirty="0"/>
              <a:t>에 각각 몇 명이 있는지 그래프로 나타내면 </a:t>
            </a:r>
            <a:r>
              <a:rPr lang="ko-KR" altLang="en-US" dirty="0" err="1"/>
              <a:t>히스토</a:t>
            </a:r>
            <a:r>
              <a:rPr lang="ko-KR" altLang="en-US" dirty="0"/>
              <a:t> 그램이라고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 형태의 특징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도수분포표에 대한 히스토그램 그래프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1023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2324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3924300" cy="39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중심위치의 </a:t>
            </a:r>
            <a:r>
              <a:rPr lang="ko-KR" altLang="en-US" sz="6000" dirty="0" smtClean="0"/>
              <a:t>척도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 산식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산출평균</a:t>
            </a:r>
            <a:r>
              <a:rPr lang="en-US" altLang="ko-KR" dirty="0" smtClean="0"/>
              <a:t>: arithmetic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주어진 값들을 더해서 총 개수로 나누는 값</a:t>
            </a:r>
            <a:endParaRPr lang="en-US" altLang="ko-KR" dirty="0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3429000"/>
            <a:ext cx="3152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4581128"/>
            <a:ext cx="3295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기하평균</a:t>
            </a:r>
            <a:r>
              <a:rPr lang="en-US" altLang="ko-KR" dirty="0" smtClean="0"/>
              <a:t>: geometric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복수개의 수치의 곱을 수치의 개수로 제곱근을 취해서 산출되는 평균값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인구성장률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투자이률 등 성장률 평균 </a:t>
            </a:r>
            <a:r>
              <a:rPr lang="ko-KR" altLang="en-US" dirty="0" err="1" smtClean="0"/>
              <a:t>산출시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819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3257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조화평균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수학에서 조화 평균</a:t>
            </a:r>
            <a:r>
              <a:rPr lang="en-US" altLang="ko-KR" dirty="0"/>
              <a:t>(</a:t>
            </a:r>
            <a:r>
              <a:rPr lang="ko-KR" altLang="en-US" dirty="0"/>
              <a:t>調和平均</a:t>
            </a:r>
            <a:r>
              <a:rPr lang="en-US" altLang="ko-KR" dirty="0"/>
              <a:t>)</a:t>
            </a:r>
            <a:r>
              <a:rPr lang="ko-KR" altLang="en-US" dirty="0"/>
              <a:t>은 주어진 수들의 역수의 산술 평균의 </a:t>
            </a:r>
            <a:r>
              <a:rPr lang="ko-KR" altLang="en-US" dirty="0" smtClean="0"/>
              <a:t>역수</a:t>
            </a:r>
            <a:r>
              <a:rPr lang="en-US" altLang="ko-KR" dirty="0" smtClean="0"/>
              <a:t>, </a:t>
            </a:r>
            <a:r>
              <a:rPr lang="ko-KR" altLang="en-US" dirty="0"/>
              <a:t>평균적인 변화율을 구할 때에 주로 사용된다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실수 </a:t>
            </a:r>
            <a:r>
              <a:rPr lang="en-US" altLang="ko-KR" dirty="0"/>
              <a:t>a1, ..., an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조화 평균 </a:t>
            </a:r>
            <a:r>
              <a:rPr lang="en-US" altLang="ko-KR" dirty="0"/>
              <a:t>H</a:t>
            </a:r>
            <a:r>
              <a:rPr lang="ko-KR" altLang="en-US" dirty="0"/>
              <a:t>는</a:t>
            </a:r>
            <a:endParaRPr lang="en-US" altLang="ko-KR" dirty="0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298441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</a:t>
            </a:r>
            <a:r>
              <a:rPr lang="ko-KR" altLang="en-US" dirty="0"/>
              <a:t>앙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대수의 법칙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중앙값</a:t>
            </a:r>
            <a:r>
              <a:rPr lang="en-US" altLang="ko-KR" dirty="0" smtClean="0"/>
              <a:t>: median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중앙에 위치하는 </a:t>
            </a:r>
            <a:r>
              <a:rPr lang="ko-KR" altLang="en-US" dirty="0" smtClean="0"/>
              <a:t>값은 어떤 </a:t>
            </a:r>
            <a:r>
              <a:rPr lang="ko-KR" altLang="en-US" dirty="0"/>
              <a:t>주어진 값들을 크기의 순서대로 정렬했을 때 가장 중앙에 위치하는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개의 값이 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홀수이면 </a:t>
            </a:r>
            <a:r>
              <a:rPr lang="en-US" altLang="ko-KR" dirty="0">
                <a:solidFill>
                  <a:schemeClr val="tx1"/>
                </a:solidFill>
              </a:rPr>
              <a:t>(n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1)/2 </a:t>
            </a:r>
            <a:r>
              <a:rPr lang="ko-KR" altLang="en-US" dirty="0">
                <a:solidFill>
                  <a:schemeClr val="tx1"/>
                </a:solidFill>
              </a:rPr>
              <a:t>번째 값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짝수이면 </a:t>
            </a:r>
            <a:r>
              <a:rPr lang="en-US" altLang="ko-KR" dirty="0">
                <a:solidFill>
                  <a:schemeClr val="tx1"/>
                </a:solidFill>
              </a:rPr>
              <a:t>n/2 </a:t>
            </a:r>
            <a:r>
              <a:rPr lang="ko-KR" altLang="en-US" dirty="0">
                <a:solidFill>
                  <a:schemeClr val="tx1"/>
                </a:solidFill>
              </a:rPr>
              <a:t>번째 값과 </a:t>
            </a:r>
            <a:r>
              <a:rPr lang="en-US" altLang="ko-KR" dirty="0">
                <a:solidFill>
                  <a:schemeClr val="tx1"/>
                </a:solidFill>
              </a:rPr>
              <a:t>n/2+1</a:t>
            </a:r>
            <a:r>
              <a:rPr lang="ko-KR" altLang="en-US" dirty="0">
                <a:solidFill>
                  <a:schemeClr val="tx1"/>
                </a:solidFill>
              </a:rPr>
              <a:t>번째 값의 평균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최빈값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최빈</a:t>
            </a:r>
            <a:r>
              <a:rPr lang="ko-KR" altLang="en-US" dirty="0" err="1"/>
              <a:t>값</a:t>
            </a:r>
            <a:r>
              <a:rPr lang="en-US" altLang="ko-KR" dirty="0" smtClean="0"/>
              <a:t>: mode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가장 많이 </a:t>
            </a:r>
            <a:r>
              <a:rPr lang="ko-KR" altLang="en-US" dirty="0" err="1" smtClean="0"/>
              <a:t>관축되는</a:t>
            </a:r>
            <a:r>
              <a:rPr lang="ko-KR" altLang="en-US" dirty="0" smtClean="0"/>
              <a:t> 수는 주어진 </a:t>
            </a:r>
            <a:r>
              <a:rPr lang="ko-KR" altLang="en-US" dirty="0"/>
              <a:t>값 중에서 가장 자주 나오는 값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{1,2,3,4,4,4,5}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최빈값은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mode </a:t>
            </a:r>
            <a:r>
              <a:rPr lang="ko-KR" altLang="en-US" dirty="0" smtClean="0"/>
              <a:t>연산으로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찾아야 함</a:t>
            </a:r>
            <a:endParaRPr lang="en-US" altLang="ko-KR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4077072"/>
            <a:ext cx="4152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산포</a:t>
            </a:r>
            <a:r>
              <a:rPr lang="en-US" altLang="ko-KR" sz="6000" dirty="0" smtClean="0"/>
              <a:t>/ </a:t>
            </a:r>
            <a:r>
              <a:rPr lang="ko-KR" altLang="en-US" sz="6000" dirty="0"/>
              <a:t>산포의 </a:t>
            </a:r>
            <a:r>
              <a:rPr lang="ko-KR" altLang="en-US" sz="6000" dirty="0" smtClean="0"/>
              <a:t>축도 </a:t>
            </a:r>
            <a:r>
              <a:rPr lang="ko-KR" altLang="en-US" sz="6000" b="1" dirty="0"/>
              <a:t/>
            </a:r>
            <a:br>
              <a:rPr lang="ko-KR" altLang="en-US" sz="6000" b="1" dirty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산포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산포는 데이터가 흩어진 정도를 나타내는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분산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사분위수범위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smtClean="0"/>
              <a:t>...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산포의 척</a:t>
            </a:r>
            <a:r>
              <a:rPr lang="ko-KR" altLang="en-US" dirty="0" smtClean="0"/>
              <a:t>도</a:t>
            </a:r>
            <a:r>
              <a:rPr lang="en-US" altLang="ko-KR" dirty="0" smtClean="0"/>
              <a:t>(Measure of dispersion) : </a:t>
            </a:r>
            <a:r>
              <a:rPr lang="ko-KR" altLang="en-US" dirty="0"/>
              <a:t>데이터가 흩어진 정도를 수치로서 </a:t>
            </a:r>
            <a:r>
              <a:rPr lang="ko-KR" altLang="en-US" dirty="0" smtClean="0"/>
              <a:t>축정하는 </a:t>
            </a:r>
            <a:r>
              <a:rPr lang="ko-KR" altLang="en-US" dirty="0"/>
              <a:t>것으로 분산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 err="1"/>
              <a:t>사분위범위</a:t>
            </a:r>
            <a:r>
              <a:rPr lang="ko-KR" altLang="en-US" dirty="0"/>
              <a:t> 등이 많이 사용됨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 우선순위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산포의 척도 </a:t>
            </a:r>
            <a:r>
              <a:rPr lang="en-US" altLang="ko-KR" sz="6000" dirty="0" smtClean="0"/>
              <a:t>:</a:t>
            </a:r>
            <a:br>
              <a:rPr lang="en-US" altLang="ko-KR" sz="6000" dirty="0" smtClean="0"/>
            </a:br>
            <a:r>
              <a:rPr lang="ko-KR" altLang="en-US" sz="6000" dirty="0" smtClean="0"/>
              <a:t>사분위수와 범위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표본을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동일한 부분으로 나눈 값</a:t>
            </a:r>
            <a:endParaRPr lang="ko-KR" altLang="en-US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4365104"/>
            <a:ext cx="482381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827584" y="2852936"/>
            <a:ext cx="4709796" cy="1054860"/>
            <a:chOff x="1474641" y="2852936"/>
            <a:chExt cx="6193703" cy="10548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5656" y="3356992"/>
              <a:ext cx="61926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7152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67397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47565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359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1946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74641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0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84437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405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중앙</a:t>
              </a:r>
              <a:r>
                <a:rPr lang="ko-KR" altLang="en-US" sz="1200" dirty="0"/>
                <a:t>값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1042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212976"/>
            <a:ext cx="24669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0232" y="567042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그래프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2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</a:t>
            </a:r>
            <a:r>
              <a:rPr lang="ko-KR" altLang="en-US" dirty="0"/>
              <a:t>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</a:t>
            </a:r>
            <a:r>
              <a:rPr lang="ko-KR" altLang="en-US" dirty="0"/>
              <a:t>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 smtClean="0"/>
              <a:t>(range)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1044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429000"/>
            <a:ext cx="778192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7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산포의 척도 </a:t>
            </a:r>
            <a:r>
              <a:rPr lang="en-US" altLang="ko-KR" sz="6000" dirty="0" smtClean="0"/>
              <a:t>: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분산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정</a:t>
            </a:r>
            <a:r>
              <a:rPr lang="ko-KR" altLang="en-US" dirty="0"/>
              <a:t>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0963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평균을 중심으로 자료의 흩어진 정도가 어느 정도인지를 축정하는 것이며 평균에서 얼마나 벗어났는지를 나타내는 것이다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모분산과</a:t>
            </a:r>
            <a:r>
              <a:rPr lang="ko-KR" altLang="en-US" dirty="0" smtClean="0"/>
              <a:t> 표준분산이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population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전체집단이라 가정할 경우 계산</a:t>
            </a:r>
            <a:endParaRPr lang="en-US" altLang="ko-KR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09188"/>
            <a:ext cx="533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1048</a:t>
            </a:fld>
            <a:endParaRPr lang="ko-KR" altLang="en-US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20383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306938"/>
            <a:ext cx="28670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1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표본분산 </a:t>
            </a:r>
            <a:r>
              <a:rPr lang="en-US" altLang="ko-KR" dirty="0" smtClean="0"/>
              <a:t>: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n-1(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중에 일부인  표본공간이라 가정할 경우 계산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497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1049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4359"/>
            <a:ext cx="18859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73216"/>
            <a:ext cx="3429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 우선순위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연산자에 대한 우선순위는 </a:t>
            </a:r>
            <a:r>
              <a:rPr lang="en-US" altLang="ko-KR" dirty="0" smtClean="0"/>
              <a:t>PEMDAS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37" y="4221088"/>
            <a:ext cx="2592288" cy="223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134302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07683"/>
            <a:ext cx="447064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0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Numpy.var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sta.pvariance</a:t>
            </a:r>
            <a:r>
              <a:rPr lang="ko-KR" altLang="en-US" dirty="0" smtClean="0"/>
              <a:t>와 동일한 처리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68" y="2492896"/>
            <a:ext cx="37052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산포의 척도 </a:t>
            </a:r>
            <a:r>
              <a:rPr lang="en-US" altLang="ko-KR" sz="6000" dirty="0" smtClean="0"/>
              <a:t>: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표준편차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통계학에서 편차</a:t>
            </a:r>
            <a:r>
              <a:rPr lang="en-US" altLang="ko-KR" dirty="0"/>
              <a:t>(deviation)</a:t>
            </a:r>
            <a:r>
              <a:rPr lang="ko-KR" altLang="en-US" dirty="0"/>
              <a:t>는 </a:t>
            </a:r>
            <a:r>
              <a:rPr lang="ko-KR" altLang="en-US" dirty="0" err="1" smtClean="0"/>
              <a:t>관축값과</a:t>
            </a:r>
            <a:r>
              <a:rPr lang="ko-KR" altLang="en-US" dirty="0" smtClean="0"/>
              <a:t> </a:t>
            </a:r>
            <a:r>
              <a:rPr lang="ko-KR" altLang="en-US" dirty="0"/>
              <a:t>평균의 차이를 말한다</a:t>
            </a:r>
            <a:r>
              <a:rPr lang="en-US" altLang="ko-KR" dirty="0"/>
              <a:t>. </a:t>
            </a:r>
            <a:r>
              <a:rPr lang="ko-KR" altLang="en-US" dirty="0"/>
              <a:t>편차점수라고도 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변인 </a:t>
            </a:r>
            <a:r>
              <a:rPr lang="en-US" altLang="ko-KR" dirty="0"/>
              <a:t>y</a:t>
            </a:r>
            <a:r>
              <a:rPr lang="ko-KR" altLang="en-US" dirty="0"/>
              <a:t>에서 특정 사례의 편차 </a:t>
            </a:r>
            <a:r>
              <a:rPr lang="en-US" altLang="ko-KR" dirty="0"/>
              <a:t>d</a:t>
            </a:r>
            <a:r>
              <a:rPr lang="ko-KR" altLang="en-US" dirty="0"/>
              <a:t>를 다음과 같이 나타낼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편차는 </a:t>
            </a:r>
            <a:r>
              <a:rPr lang="ko-KR" altLang="en-US" dirty="0"/>
              <a:t>양수일수도 있고 음수일 수 있으며</a:t>
            </a:r>
            <a:r>
              <a:rPr lang="en-US" altLang="ko-KR" dirty="0"/>
              <a:t>, </a:t>
            </a:r>
            <a:r>
              <a:rPr lang="ko-KR" altLang="en-US" dirty="0"/>
              <a:t>이는 평균보다 크거나 작음을 나타낸다</a:t>
            </a:r>
            <a:r>
              <a:rPr lang="en-US" altLang="ko-KR" dirty="0"/>
              <a:t>. </a:t>
            </a:r>
            <a:r>
              <a:rPr lang="ko-KR" altLang="en-US" dirty="0"/>
              <a:t>값의 크기는 </a:t>
            </a:r>
            <a:r>
              <a:rPr lang="ko-KR" altLang="en-US" dirty="0" err="1" smtClean="0"/>
              <a:t>관축값이</a:t>
            </a:r>
            <a:r>
              <a:rPr lang="ko-KR" altLang="en-US" dirty="0" smtClean="0"/>
              <a:t> </a:t>
            </a:r>
            <a:r>
              <a:rPr lang="ko-KR" altLang="en-US" dirty="0"/>
              <a:t>평균으로부터 얼마나 떨어져 있는가를 나타낸다</a:t>
            </a:r>
            <a:r>
              <a:rPr lang="en-US" altLang="ko-KR" dirty="0"/>
              <a:t>. </a:t>
            </a:r>
            <a:r>
              <a:rPr lang="ko-KR" altLang="en-US" dirty="0"/>
              <a:t>편차는 오류 또는 </a:t>
            </a:r>
            <a:r>
              <a:rPr lang="ko-KR" altLang="en-US" dirty="0" err="1"/>
              <a:t>잔차라고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  <a:r>
              <a:rPr lang="ko-KR" altLang="en-US" dirty="0"/>
              <a:t>모집단 평균에서의 편차는 오류이며</a:t>
            </a:r>
            <a:r>
              <a:rPr lang="en-US" altLang="ko-KR" dirty="0"/>
              <a:t>, </a:t>
            </a:r>
            <a:r>
              <a:rPr lang="ko-KR" altLang="en-US" dirty="0" err="1"/>
              <a:t>표집</a:t>
            </a:r>
            <a:r>
              <a:rPr lang="ko-KR" altLang="en-US" dirty="0"/>
              <a:t> 평균에서의 편차는 </a:t>
            </a:r>
            <a:r>
              <a:rPr lang="ko-KR" altLang="en-US" dirty="0" err="1"/>
              <a:t>잔차이다</a:t>
            </a:r>
            <a:r>
              <a:rPr lang="en-US" altLang="ko-KR" dirty="0"/>
              <a:t>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편차의 특징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1059</a:t>
            </a:fld>
            <a:endParaRPr lang="ko-KR" alt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35433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3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deviation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r>
              <a:rPr lang="en-US" altLang="ko-KR" dirty="0" smtClean="0"/>
              <a:t>:statistics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표준편차이며 </a:t>
            </a:r>
            <a:r>
              <a:rPr lang="en-US" altLang="ko-KR" dirty="0" err="1" smtClean="0"/>
              <a:t>statistics.pstdev</a:t>
            </a:r>
            <a:r>
              <a:rPr lang="ko-KR" altLang="en-US" dirty="0" smtClean="0"/>
              <a:t>와 동일한 결과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852936"/>
            <a:ext cx="3790950" cy="39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/>
              <a:t>산포의 척도 </a:t>
            </a:r>
            <a:r>
              <a:rPr lang="en-US" altLang="ko-KR" sz="6000" dirty="0" smtClean="0"/>
              <a:t>: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변동계수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변동계수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ko-KR" altLang="en-US" dirty="0">
                <a:solidFill>
                  <a:schemeClr val="tx1"/>
                </a:solidFill>
              </a:rPr>
              <a:t>집합 </a:t>
            </a:r>
            <a:r>
              <a:rPr lang="en-US" altLang="ko-KR" dirty="0">
                <a:solidFill>
                  <a:schemeClr val="tx1"/>
                </a:solidFill>
              </a:rPr>
              <a:t>S </a:t>
            </a:r>
            <a:r>
              <a:rPr lang="ko-KR" altLang="en-US" dirty="0">
                <a:solidFill>
                  <a:schemeClr val="tx1"/>
                </a:solidFill>
              </a:rPr>
              <a:t>에 이항연산 * 이 정의되어 있을 때</a:t>
            </a:r>
            <a:r>
              <a:rPr lang="en-US" altLang="ko-KR" dirty="0">
                <a:solidFill>
                  <a:schemeClr val="tx1"/>
                </a:solidFill>
              </a:rPr>
              <a:t>, S</a:t>
            </a:r>
            <a:r>
              <a:rPr lang="ko-KR" altLang="en-US" dirty="0">
                <a:solidFill>
                  <a:schemeClr val="tx1"/>
                </a:solidFill>
              </a:rPr>
              <a:t>의 임의의 두 원소 </a:t>
            </a:r>
            <a:r>
              <a:rPr lang="en-US" altLang="ko-KR" dirty="0">
                <a:solidFill>
                  <a:schemeClr val="tx1"/>
                </a:solidFill>
              </a:rPr>
              <a:t>a, b </a:t>
            </a:r>
            <a:r>
              <a:rPr lang="ko-KR" altLang="en-US" dirty="0">
                <a:solidFill>
                  <a:schemeClr val="tx1"/>
                </a:solidFill>
              </a:rPr>
              <a:t>에 대해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 * b = b * a</a:t>
            </a:r>
            <a:r>
              <a:rPr lang="ko-KR" altLang="en-US" dirty="0">
                <a:solidFill>
                  <a:schemeClr val="tx1"/>
                </a:solidFill>
              </a:rPr>
              <a:t>가 성립하면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 연산은 교환법칙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交換法則</a:t>
            </a:r>
            <a:r>
              <a:rPr lang="en-US" altLang="ko-KR" dirty="0">
                <a:solidFill>
                  <a:schemeClr val="tx1"/>
                </a:solidFill>
              </a:rPr>
              <a:t>, commutative law)</a:t>
            </a:r>
            <a:r>
              <a:rPr lang="ko-KR" altLang="en-US" dirty="0">
                <a:solidFill>
                  <a:schemeClr val="tx1"/>
                </a:solidFill>
              </a:rPr>
              <a:t>을 만족한다고 </a:t>
            </a:r>
            <a:r>
              <a:rPr lang="ko-KR" altLang="en-US" dirty="0" smtClean="0">
                <a:solidFill>
                  <a:schemeClr val="tx1"/>
                </a:solidFill>
              </a:rPr>
              <a:t>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교환법칙을 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복소수에서 덧셈과 곱셈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벡터의 덧셈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집합의 교집합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합집합 연산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변동계수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변동계수</a:t>
            </a:r>
            <a:r>
              <a:rPr lang="en-US" altLang="ko-KR" dirty="0" smtClean="0"/>
              <a:t>(Coefficient of Variation)</a:t>
            </a:r>
            <a:r>
              <a:rPr lang="ko-KR" altLang="en-US" dirty="0" smtClean="0"/>
              <a:t>은 분포의 퍼짐의 정도를 비교하게 해준다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자료 단위가 다르고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표준편차와 평균이 상당히 다른 두 분포가 있을 때 그 </a:t>
            </a:r>
            <a:r>
              <a:rPr lang="ko-KR" altLang="en-US" dirty="0" err="1" smtClean="0"/>
              <a:t>두분포의</a:t>
            </a:r>
            <a:r>
              <a:rPr lang="ko-KR" altLang="en-US" dirty="0" smtClean="0"/>
              <a:t> 산포를 타당하게 비교하기 위해 사용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1070</a:t>
            </a:fld>
            <a:endParaRPr lang="ko-KR" altLang="en-US"/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18" y="4653136"/>
            <a:ext cx="4552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/>
              <a:t>산포의 </a:t>
            </a:r>
            <a:r>
              <a:rPr lang="ko-KR" altLang="en-US" sz="6000" dirty="0" smtClean="0"/>
              <a:t>척도 </a:t>
            </a:r>
            <a:r>
              <a:rPr lang="en-US" altLang="ko-KR" sz="6000" dirty="0"/>
              <a:t>:</a:t>
            </a:r>
            <a:br>
              <a:rPr lang="en-US" altLang="ko-KR" sz="6000" dirty="0"/>
            </a:br>
            <a:r>
              <a:rPr lang="ko-KR" altLang="en-US" sz="6000" dirty="0" err="1"/>
              <a:t>왜도와</a:t>
            </a:r>
            <a:r>
              <a:rPr lang="ko-KR" altLang="en-US" sz="6000" dirty="0"/>
              <a:t> 첨도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왜도와</a:t>
            </a:r>
            <a:r>
              <a:rPr lang="ko-KR" altLang="en-US" dirty="0" smtClean="0"/>
              <a:t> 첨도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왜도</a:t>
            </a:r>
            <a:r>
              <a:rPr lang="en-US" altLang="ko-KR" dirty="0"/>
              <a:t>(</a:t>
            </a:r>
            <a:r>
              <a:rPr lang="ko-KR" altLang="en-US" dirty="0"/>
              <a:t>歪度</a:t>
            </a:r>
            <a:r>
              <a:rPr lang="en-US" altLang="ko-KR" dirty="0"/>
              <a:t>; </a:t>
            </a:r>
            <a:r>
              <a:rPr lang="en-US" altLang="ko-KR" dirty="0" err="1"/>
              <a:t>skewness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데 </a:t>
            </a:r>
            <a:r>
              <a:rPr lang="ko-KR" altLang="en-US" dirty="0" err="1"/>
              <a:t>이터의</a:t>
            </a:r>
            <a:r>
              <a:rPr lang="ko-KR" altLang="en-US" dirty="0"/>
              <a:t> 분포형태가 기울어진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분포의 </a:t>
            </a:r>
            <a:r>
              <a:rPr lang="ko-KR" altLang="en-US" dirty="0"/>
              <a:t>형태는 좌우대칭이면 </a:t>
            </a:r>
            <a:r>
              <a:rPr lang="ko-KR" altLang="en-US" dirty="0" err="1"/>
              <a:t>왜도는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 err="1"/>
              <a:t>왜도가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의 값을 가지면 오른쪽으로 긴 꼬리를 가지는 형태</a:t>
            </a:r>
            <a:r>
              <a:rPr lang="en-US" altLang="ko-KR" dirty="0"/>
              <a:t>, -</a:t>
            </a:r>
            <a:r>
              <a:rPr lang="ko-KR" altLang="en-US" dirty="0"/>
              <a:t>의 값을 가지면 왼쪽으로 긴 꼬리를 가지는 형태를 보인다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첨도</a:t>
            </a:r>
            <a:r>
              <a:rPr lang="en-US" altLang="ko-KR" dirty="0"/>
              <a:t>(</a:t>
            </a:r>
            <a:r>
              <a:rPr lang="ko-KR" altLang="en-US" dirty="0"/>
              <a:t>尖度</a:t>
            </a:r>
            <a:r>
              <a:rPr lang="en-US" altLang="ko-KR" dirty="0"/>
              <a:t>;kurtosis)</a:t>
            </a:r>
            <a:r>
              <a:rPr lang="ko-KR" altLang="en-US" dirty="0"/>
              <a:t>란 분포가 평균치 주변에 몰려 있는 형태인지 멀리 퍼져 있는 형태인지 그 뾰족한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표준정규분포의 </a:t>
            </a:r>
            <a:r>
              <a:rPr lang="ko-KR" altLang="en-US" dirty="0" err="1"/>
              <a:t>첨도계수는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이며</a:t>
            </a:r>
            <a:r>
              <a:rPr lang="en-US" altLang="ko-KR" dirty="0"/>
              <a:t>, 0</a:t>
            </a:r>
            <a:r>
              <a:rPr lang="ko-KR" altLang="en-US" dirty="0"/>
              <a:t>보다 크면 표준정규분포에 비해 더 뾰족하게 몰려 있는 형태를 가지고</a:t>
            </a:r>
            <a:r>
              <a:rPr lang="en-US" altLang="ko-KR" dirty="0"/>
              <a:t>, 0</a:t>
            </a:r>
            <a:r>
              <a:rPr lang="ko-KR" altLang="en-US" dirty="0"/>
              <a:t>보다 작으면 보다 넓게 퍼져 있는 형태의 데이터라고 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</a:t>
            </a:r>
            <a:r>
              <a:rPr lang="ko-KR" altLang="en-US" sz="6000" b="1" dirty="0"/>
              <a:t/>
            </a:r>
            <a:br>
              <a:rPr lang="ko-KR" altLang="en-US" sz="6000" b="1" dirty="0"/>
            </a:br>
            <a:r>
              <a:rPr lang="en-US" altLang="ko-KR" sz="6000" b="1" dirty="0" smtClean="0"/>
              <a:t>- </a:t>
            </a:r>
            <a:r>
              <a:rPr lang="ko-KR" altLang="en-US" sz="6000" dirty="0" err="1" smtClean="0"/>
              <a:t>공분산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715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</a:t>
            </a:r>
            <a:r>
              <a:rPr lang="ko-KR" altLang="en-US" dirty="0" err="1" smtClean="0"/>
              <a:t>공분산을</a:t>
            </a:r>
            <a:r>
              <a:rPr lang="ko-KR" altLang="en-US" dirty="0" smtClean="0"/>
              <a:t> 구하는 함수인 </a:t>
            </a:r>
            <a:r>
              <a:rPr lang="en-US" altLang="ko-KR" dirty="0" err="1" smtClean="0"/>
              <a:t>cov</a:t>
            </a:r>
            <a:r>
              <a:rPr lang="ko-KR" altLang="en-US" dirty="0" smtClean="0"/>
              <a:t>를 이용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ddof</a:t>
            </a:r>
            <a:r>
              <a:rPr lang="en-US" altLang="ko-KR" dirty="0" smtClean="0"/>
              <a:t> =0 </a:t>
            </a:r>
            <a:r>
              <a:rPr lang="ko-KR" altLang="en-US" dirty="0"/>
              <a:t>을 </a:t>
            </a:r>
            <a:r>
              <a:rPr lang="ko-KR" altLang="en-US" dirty="0" smtClean="0"/>
              <a:t>인수를 넣고 처리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3933056"/>
            <a:ext cx="26765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- </a:t>
            </a:r>
            <a:r>
              <a:rPr lang="ko-KR" altLang="en-US" sz="6000" dirty="0" smtClean="0"/>
              <a:t>상관계수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덧셈과 곱셈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3456384" cy="6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91" y="4034844"/>
            <a:ext cx="3552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66800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 정도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값으로 상관관계 정도를 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5" y="3102226"/>
            <a:ext cx="268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3564188"/>
            <a:ext cx="475252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상관 관계를 나타내는 계수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은 </a:t>
            </a:r>
            <a:r>
              <a:rPr lang="ko-KR" altLang="en-US" dirty="0"/>
              <a:t>기본이 </a:t>
            </a:r>
            <a:r>
              <a:rPr lang="en-US" altLang="ko-KR" dirty="0"/>
              <a:t>n</a:t>
            </a:r>
            <a:r>
              <a:rPr lang="ko-KR" altLang="en-US" dirty="0"/>
              <a:t>으로 처리되므로  </a:t>
            </a:r>
            <a:r>
              <a:rPr lang="en-US" altLang="ko-KR" dirty="0"/>
              <a:t>(n-1)</a:t>
            </a:r>
            <a:r>
              <a:rPr lang="ko-KR" altLang="en-US" dirty="0"/>
              <a:t>로 처리하려면 </a:t>
            </a:r>
            <a:r>
              <a:rPr lang="en-US" altLang="ko-KR" dirty="0" err="1"/>
              <a:t>ddof</a:t>
            </a:r>
            <a:r>
              <a:rPr lang="en-US" altLang="ko-KR" dirty="0"/>
              <a:t> =1 </a:t>
            </a:r>
            <a:r>
              <a:rPr lang="ko-KR" altLang="en-US" dirty="0"/>
              <a:t>을 인수로 넣어야 </a:t>
            </a:r>
            <a:r>
              <a:rPr lang="en-US" altLang="ko-KR" dirty="0"/>
              <a:t>n-1</a:t>
            </a:r>
            <a:r>
              <a:rPr lang="ko-KR" altLang="en-US" dirty="0"/>
              <a:t>로 처리된다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476875" cy="32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</a:t>
            </a:r>
            <a:r>
              <a:rPr lang="ko-KR" altLang="en-US" dirty="0"/>
              <a:t>합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 결합법칙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結合 法則</a:t>
            </a:r>
            <a:r>
              <a:rPr lang="en-US" altLang="ko-KR" dirty="0">
                <a:solidFill>
                  <a:schemeClr val="tx1"/>
                </a:solidFill>
              </a:rPr>
              <a:t>, associated law)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dirty="0" smtClean="0">
                <a:solidFill>
                  <a:schemeClr val="tx1"/>
                </a:solidFill>
              </a:rPr>
              <a:t>한 </a:t>
            </a:r>
            <a:r>
              <a:rPr lang="ko-KR" altLang="en-US" dirty="0">
                <a:solidFill>
                  <a:schemeClr val="tx1"/>
                </a:solidFill>
              </a:rPr>
              <a:t>식에서 연산이 두 번 이상 연속될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앞쪽의 연산을 먼저 계산한 값과 뒤쪽의 연산을 먼저 계산한 결과가 항상 같을 경우 그 연산은 결합법칙을 만족한다고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결</a:t>
            </a:r>
            <a:r>
              <a:rPr lang="ko-KR" altLang="en-US" dirty="0">
                <a:solidFill>
                  <a:schemeClr val="tx1"/>
                </a:solidFill>
              </a:rPr>
              <a:t>합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실수와 복소수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사원수의 덧셈과 곱셈은 결합법칙이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최대공약수와 최소공배수 함수는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 곱셈은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연산이 두 번 이상 연속될 때 연산을 묶어서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연산이 두 번 이상 연속될 때 연산을 묶어서 처리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1527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70" y="4348162"/>
            <a:ext cx="33909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636912"/>
            <a:ext cx="6984776" cy="4032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 대해 닫혀있는 이항 연산 *가 정의되어 있을 때</a:t>
            </a:r>
            <a:r>
              <a:rPr lang="en-US" altLang="ko-KR" dirty="0">
                <a:solidFill>
                  <a:schemeClr val="tx1"/>
                </a:solidFill>
              </a:rPr>
              <a:t>, S</a:t>
            </a:r>
            <a:r>
              <a:rPr lang="ko-KR" altLang="en-US" dirty="0">
                <a:solidFill>
                  <a:schemeClr val="tx1"/>
                </a:solidFill>
              </a:rPr>
              <a:t>의 임의의 원소 </a:t>
            </a:r>
            <a:r>
              <a:rPr lang="en-US" altLang="ko-KR" dirty="0">
                <a:solidFill>
                  <a:schemeClr val="tx1"/>
                </a:solidFill>
              </a:rPr>
              <a:t>a, b, c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r>
              <a:rPr lang="en-US" altLang="ko-KR" dirty="0" smtClean="0">
                <a:solidFill>
                  <a:schemeClr val="tx1"/>
                </a:solidFill>
              </a:rPr>
              <a:t>a </a:t>
            </a:r>
            <a:r>
              <a:rPr lang="en-US" altLang="ko-KR" dirty="0">
                <a:solidFill>
                  <a:schemeClr val="tx1"/>
                </a:solidFill>
              </a:rPr>
              <a:t>* (b + c) = (a * b) + (a * c)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좌분배법칙이</a:t>
            </a:r>
            <a:r>
              <a:rPr lang="en-US" altLang="ko-KR" dirty="0" smtClean="0">
                <a:solidFill>
                  <a:schemeClr val="tx1"/>
                </a:solidFill>
              </a:rPr>
              <a:t>, (</a:t>
            </a:r>
            <a:r>
              <a:rPr lang="en-US" altLang="ko-KR" dirty="0">
                <a:solidFill>
                  <a:schemeClr val="tx1"/>
                </a:solidFill>
              </a:rPr>
              <a:t>b + c) * a = (b * a) + (c * a)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우분배법칙이</a:t>
            </a:r>
            <a:r>
              <a:rPr lang="ko-KR" altLang="en-US" dirty="0">
                <a:solidFill>
                  <a:schemeClr val="tx1"/>
                </a:solidFill>
              </a:rPr>
              <a:t> 성립한다고 </a:t>
            </a:r>
            <a:r>
              <a:rPr lang="ko-KR" altLang="en-US" dirty="0" smtClean="0">
                <a:solidFill>
                  <a:schemeClr val="tx1"/>
                </a:solidFill>
              </a:rPr>
              <a:t>하며 양쪽모두 </a:t>
            </a:r>
            <a:r>
              <a:rPr lang="ko-KR" altLang="en-US" dirty="0">
                <a:solidFill>
                  <a:schemeClr val="tx1"/>
                </a:solidFill>
              </a:rPr>
              <a:t>성립할 경우 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에서 연산 *에 대해 분배법칙이 성립한다고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분</a:t>
            </a:r>
            <a:r>
              <a:rPr lang="ko-KR" altLang="en-US" dirty="0">
                <a:solidFill>
                  <a:schemeClr val="tx1"/>
                </a:solidFill>
              </a:rPr>
              <a:t>배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임의의 자연수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정수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복소수의 곱셈 </a:t>
            </a:r>
            <a:r>
              <a:rPr lang="en-US" altLang="ko-KR" dirty="0">
                <a:solidFill>
                  <a:schemeClr val="tx1"/>
                </a:solidFill>
              </a:rPr>
              <a:t>×</a:t>
            </a:r>
            <a:r>
              <a:rPr lang="ko-KR" altLang="en-US" dirty="0">
                <a:solidFill>
                  <a:schemeClr val="tx1"/>
                </a:solidFill>
              </a:rPr>
              <a:t>은 덧셈 ＋에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합집합 연산 ∪은 교집합 연산 ∩에 대해 분배법칙이 성립하고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 ∩은 합집합 연산 ∪에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연산은 </a:t>
            </a:r>
            <a:r>
              <a:rPr lang="ko-KR" altLang="en-US" dirty="0" err="1">
                <a:solidFill>
                  <a:schemeClr val="tx1"/>
                </a:solidFill>
              </a:rPr>
              <a:t>대칭자</a:t>
            </a:r>
            <a:r>
              <a:rPr lang="ko-KR" altLang="en-US" dirty="0">
                <a:solidFill>
                  <a:schemeClr val="tx1"/>
                </a:solidFill>
              </a:rPr>
              <a:t> 연산에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이항연산 </a:t>
            </a:r>
            <a:r>
              <a:rPr lang="en-US" altLang="ko-KR" dirty="0" smtClean="0"/>
              <a:t>*</a:t>
            </a:r>
            <a:r>
              <a:rPr lang="ko-KR" altLang="en-US" dirty="0" smtClean="0"/>
              <a:t>와 묶음이 있을 경우 분배하면 동일한 </a:t>
            </a:r>
            <a:r>
              <a:rPr lang="ko-KR" altLang="en-US" dirty="0" err="1" smtClean="0"/>
              <a:t>처리값이</a:t>
            </a:r>
            <a:r>
              <a:rPr lang="ko-KR" altLang="en-US" dirty="0" smtClean="0"/>
              <a:t>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35147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공약수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최대공약수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공약수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최대공약수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서로소</a:t>
            </a:r>
            <a:r>
              <a:rPr lang="ko-KR" altLang="en-US" dirty="0" smtClean="0"/>
              <a:t> 용어 정의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63351"/>
              </p:ext>
            </p:extLst>
          </p:nvPr>
        </p:nvGraphicFramePr>
        <p:xfrm>
          <a:off x="755576" y="2933518"/>
          <a:ext cx="7488832" cy="3375802"/>
        </p:xfrm>
        <a:graphic>
          <a:graphicData uri="http://schemas.openxmlformats.org/drawingml/2006/table">
            <a:tbl>
              <a:tblPr/>
              <a:tblGrid>
                <a:gridCol w="1497766"/>
                <a:gridCol w="5991066"/>
              </a:tblGrid>
              <a:tr h="10795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공약수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두 개 또는 그 이상의 자연수가 있을 때 그 자연수들의 공통인 약수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9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최대공약수</a:t>
                      </a:r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공약수들 중에서 가장 큰 수</a:t>
                      </a:r>
                      <a:r>
                        <a:rPr lang="en-US" altLang="ko-KR" sz="1400" dirty="0"/>
                        <a:t>.12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={1,2,3,6,12}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={1,2,4,8,16}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={1,2,3,6,9,18} </a:t>
                      </a:r>
                      <a:r>
                        <a:rPr lang="ko-KR" altLang="en-US" sz="1400" dirty="0"/>
                        <a:t>에서</a:t>
                      </a:r>
                    </a:p>
                    <a:p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1,2,4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4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12, 16, 18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263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하나 뿐인 두 자연수 사이의 관계</a:t>
                      </a:r>
                      <a:br>
                        <a:rPr lang="ko-KR" altLang="en-US" sz="1400" dirty="0"/>
                      </a:br>
                      <a:r>
                        <a:rPr lang="ko-KR" altLang="en-US" sz="1400" dirty="0"/>
                        <a:t/>
                      </a:r>
                      <a:br>
                        <a:rPr lang="ko-KR" altLang="en-US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)  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={1,2,4,8}, 9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={1,3,9}</a:t>
                      </a:r>
                      <a:r>
                        <a:rPr lang="ko-KR" altLang="en-US" sz="1400" dirty="0"/>
                        <a:t>에서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의 공약수는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한 개 뿐이므로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는 </a:t>
                      </a:r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최대공약수가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둘 이상의 양의 정수들은 </a:t>
            </a:r>
            <a:r>
              <a:rPr lang="ko-KR" altLang="en-US" dirty="0" err="1"/>
              <a:t>서로소</a:t>
            </a:r>
            <a:r>
              <a:rPr lang="en-US" altLang="ko-KR" dirty="0"/>
              <a:t>(relatively prime)</a:t>
            </a:r>
            <a:r>
              <a:rPr lang="ko-KR" altLang="en-US" dirty="0"/>
              <a:t>이라고 불린다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정수가 </a:t>
            </a:r>
            <a:r>
              <a:rPr lang="en-US" altLang="ko-KR" dirty="0"/>
              <a:t>1 </a:t>
            </a:r>
            <a:r>
              <a:rPr lang="ko-KR" altLang="en-US" dirty="0"/>
              <a:t>이외에 양의 공약수를 가지지 않으면 서로소이다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72763"/>
            <a:ext cx="36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대입</a:t>
            </a:r>
            <a:r>
              <a:rPr lang="en-US" altLang="ko-KR" dirty="0"/>
              <a:t>(</a:t>
            </a:r>
            <a:r>
              <a:rPr lang="ko-KR" altLang="en-US" dirty="0"/>
              <a:t>代入</a:t>
            </a:r>
            <a:r>
              <a:rPr lang="en-US" altLang="ko-KR" dirty="0"/>
              <a:t>, substitution) </a:t>
            </a:r>
            <a:r>
              <a:rPr lang="ko-KR" altLang="en-US" dirty="0"/>
              <a:t>또는 변수변환</a:t>
            </a:r>
            <a:r>
              <a:rPr lang="en-US" altLang="ko-KR" dirty="0"/>
              <a:t>(</a:t>
            </a:r>
            <a:r>
              <a:rPr lang="ko-KR" altLang="en-US" dirty="0"/>
              <a:t>變數變換</a:t>
            </a:r>
            <a:r>
              <a:rPr lang="en-US" altLang="ko-KR" dirty="0"/>
              <a:t>, change of variables)</a:t>
            </a:r>
            <a:r>
              <a:rPr lang="ko-KR" altLang="en-US" dirty="0"/>
              <a:t>은 수식의 특정 변수를 일정한 값 또는 다른 수식으로 치환하는 행위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실수로 확장되는 수의 관계</a:t>
            </a:r>
            <a:endParaRPr lang="ko-KR" altLang="en-US" dirty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302433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820269"/>
            <a:ext cx="4457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분모의 유리화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분모의 유리화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유리화</a:t>
            </a:r>
            <a:r>
              <a:rPr lang="en-US" altLang="ko-KR" dirty="0"/>
              <a:t>(Rationalization)</a:t>
            </a:r>
            <a:r>
              <a:rPr lang="ko-KR" altLang="en-US" dirty="0"/>
              <a:t>는 무리수가 있는 분수에서</a:t>
            </a:r>
            <a:r>
              <a:rPr lang="en-US" altLang="ko-KR" dirty="0"/>
              <a:t>, </a:t>
            </a:r>
            <a:r>
              <a:rPr lang="ko-KR" altLang="en-US" dirty="0"/>
              <a:t>분모 부분을 유리수로 바꾸는 과정을 말한다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36454"/>
            <a:ext cx="2095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902" y="4365104"/>
            <a:ext cx="1333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648" y="3746799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분모와 분자에 분모를 곱하면 무리수가 유리수로 변경됨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7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5400" dirty="0" smtClean="0"/>
              <a:t>python</a:t>
            </a:r>
            <a:br>
              <a:rPr lang="en-US" altLang="ko-KR" sz="5400" dirty="0" smtClean="0"/>
            </a:br>
            <a:r>
              <a:rPr lang="ko-KR" altLang="en-US" sz="5400" dirty="0" smtClean="0"/>
              <a:t>연산자와 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6000" dirty="0" smtClean="0"/>
              <a:t>operator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모듈의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대수의 법칙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연산자와 </a:t>
            </a:r>
            <a:r>
              <a:rPr lang="en-US" altLang="ko-KR" dirty="0" smtClean="0"/>
              <a:t>special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 문법의 연산자는 각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내부에 </a:t>
            </a:r>
            <a:r>
              <a:rPr lang="ko-KR" altLang="en-US" dirty="0" err="1" smtClean="0"/>
              <a:t>대응하믄</a:t>
            </a:r>
            <a:r>
              <a:rPr lang="ko-KR" altLang="en-US" dirty="0" smtClean="0"/>
              <a:t>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가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84168" y="3586404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Special</a:t>
            </a:r>
          </a:p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923928" y="4050780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505298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 </a:t>
            </a:r>
            <a:r>
              <a:rPr lang="ko-KR" altLang="en-US" sz="1400" b="1" dirty="0" err="1" smtClean="0"/>
              <a:t>타입별로</a:t>
            </a:r>
            <a:r>
              <a:rPr lang="ko-KR" altLang="en-US" sz="1400" b="1" dirty="0" smtClean="0"/>
              <a:t>  연산자는 </a:t>
            </a:r>
            <a:r>
              <a:rPr lang="en-US" altLang="ko-KR" sz="1400" b="1" dirty="0" smtClean="0"/>
              <a:t>special method</a:t>
            </a:r>
            <a:r>
              <a:rPr lang="ko-KR" altLang="en-US" sz="1400" b="1" dirty="0" smtClean="0"/>
              <a:t>와 </a:t>
            </a:r>
            <a:r>
              <a:rPr lang="ko-KR" altLang="en-US" sz="1400" b="1" dirty="0" err="1" smtClean="0"/>
              <a:t>매칭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02527"/>
              </p:ext>
            </p:extLst>
          </p:nvPr>
        </p:nvGraphicFramePr>
        <p:xfrm>
          <a:off x="611560" y="1700808"/>
          <a:ext cx="7848872" cy="4752527"/>
        </p:xfrm>
        <a:graphic>
          <a:graphicData uri="http://schemas.openxmlformats.org/drawingml/2006/table">
            <a:tbl>
              <a:tblPr/>
              <a:tblGrid>
                <a:gridCol w="932539"/>
                <a:gridCol w="932539"/>
                <a:gridCol w="3263888"/>
                <a:gridCol w="2719906"/>
              </a:tblGrid>
              <a:tr h="3472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순위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Operator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Description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그룹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( )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Parentheses (grouping)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...)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Function call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2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index:index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Slicing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[index]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Subscription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4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 err="1">
                          <a:latin typeface="+mn-ea"/>
                          <a:ea typeface="+mn-ea"/>
                        </a:rPr>
                        <a:t>x.attribute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Attribute reference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ea"/>
                          <a:ea typeface="+mn-ea"/>
                        </a:rPr>
                        <a:t>Exponentiation(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제곱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7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부호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, -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Positive, negative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/, %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Multiplication, division, remainder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+, -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Addition, subtraction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&lt;&lt;, &gt;&gt;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shifts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&amp;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^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XOR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|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in, not in, is, is not, &lt;, &lt;=,  &gt;,  </a:t>
                      </a:r>
                      <a:r>
                        <a:rPr lang="en-US" sz="1000" b="1" dirty="0" smtClean="0">
                          <a:latin typeface="+mn-ea"/>
                          <a:ea typeface="+mn-ea"/>
                        </a:rPr>
                        <a:t>&gt;=,&lt;&gt;, 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!=, ==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Comparisons, membership, identity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15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not 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18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lambda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Lambda expression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부호변</a:t>
            </a:r>
            <a:r>
              <a:rPr lang="ko-KR" altLang="en-US" dirty="0"/>
              <a:t>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객체에 대한 부호 변환하는 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87886"/>
              </p:ext>
            </p:extLst>
          </p:nvPr>
        </p:nvGraphicFramePr>
        <p:xfrm>
          <a:off x="755576" y="2708920"/>
          <a:ext cx="7776864" cy="1656185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13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neg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x.__</a:t>
                      </a:r>
                      <a:r>
                        <a:rPr kumimoji="0" lang="en-US" altLang="ko-KR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부호변환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타입의 부호를 변환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2766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</a:t>
            </a:r>
            <a:r>
              <a:rPr lang="ko-KR" altLang="en-US" dirty="0"/>
              <a:t>술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객체들에 대한 수학적인 산술연산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095647"/>
              </p:ext>
            </p:extLst>
          </p:nvPr>
        </p:nvGraphicFramePr>
        <p:xfrm>
          <a:off x="755576" y="2348881"/>
          <a:ext cx="7776864" cy="3905111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60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3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divmod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operator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Operator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48965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special method </a:t>
            </a:r>
            <a:r>
              <a:rPr lang="ko-KR" altLang="en-US" dirty="0" smtClean="0"/>
              <a:t>이용해 계산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8880"/>
            <a:ext cx="4176464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 문법의 연산자 이용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464496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역방향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수학적인 산출연산에 대한 역방향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 계산결과는 </a:t>
            </a:r>
            <a:r>
              <a:rPr lang="ko-KR" altLang="en-US" dirty="0" err="1" smtClean="0"/>
              <a:t>정방향과</a:t>
            </a:r>
            <a:r>
              <a:rPr lang="ko-KR" altLang="en-US" dirty="0" smtClean="0"/>
              <a:t> 동일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36693"/>
              </p:ext>
            </p:extLst>
          </p:nvPr>
        </p:nvGraphicFramePr>
        <p:xfrm>
          <a:off x="755576" y="2708920"/>
          <a:ext cx="7776864" cy="3496582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y.__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radd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__(x)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.__</a:t>
                      </a:r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rsub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rmul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rtruediv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rfloordiv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rpow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역방향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사칙연산이 </a:t>
            </a:r>
            <a:r>
              <a:rPr lang="ko-KR" altLang="en-US" dirty="0" err="1" smtClean="0"/>
              <a:t>정방향이나</a:t>
            </a:r>
            <a:r>
              <a:rPr lang="ko-KR" altLang="en-US" dirty="0" smtClean="0"/>
              <a:t> 역방향이나 계산은 동일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184576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비트연산에 대해서는 실제 숫자의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가지고 연산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7033"/>
              </p:ext>
            </p:extLst>
          </p:nvPr>
        </p:nvGraphicFramePr>
        <p:xfrm>
          <a:off x="971600" y="3068960"/>
          <a:ext cx="7416825" cy="2973521"/>
        </p:xfrm>
        <a:graphic>
          <a:graphicData uri="http://schemas.openxmlformats.org/drawingml/2006/table">
            <a:tbl>
              <a:tblPr/>
              <a:tblGrid>
                <a:gridCol w="1749251"/>
                <a:gridCol w="1469371"/>
                <a:gridCol w="4198203"/>
              </a:tblGrid>
              <a:tr h="2972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설명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왼쪽으로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* 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오른쪽으로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</a:t>
                      </a:r>
                      <a:r>
                        <a:rPr lang="en-US" altLang="ko-KR" sz="1000" baseline="0" dirty="0" smtClean="0">
                          <a:effectLst/>
                        </a:rPr>
                        <a:t> // </a:t>
                      </a:r>
                      <a:r>
                        <a:rPr lang="en-US" altLang="ko-KR" sz="1000" dirty="0" smtClean="0">
                          <a:effectLst/>
                        </a:rPr>
                        <a:t>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이 동일한 </a:t>
                      </a:r>
                      <a:r>
                        <a:rPr lang="ko-KR" altLang="en-US" sz="1000" dirty="0" err="1" smtClean="0">
                          <a:effectLst/>
                        </a:rPr>
                        <a:t>비트값만</a:t>
                      </a:r>
                      <a:r>
                        <a:rPr lang="en-US" altLang="ko-KR" sz="1000" dirty="0" smtClean="0">
                          <a:effectLst/>
                        </a:rPr>
                        <a:t>(1 </a:t>
                      </a:r>
                      <a:r>
                        <a:rPr lang="ko-KR" altLang="en-US" sz="1000" dirty="0" smtClean="0">
                          <a:effectLst/>
                        </a:rPr>
                        <a:t>또는 </a:t>
                      </a:r>
                      <a:r>
                        <a:rPr lang="en-US" altLang="ko-KR" sz="1000" dirty="0" smtClean="0">
                          <a:effectLst/>
                        </a:rPr>
                        <a:t>0)</a:t>
                      </a:r>
                      <a:r>
                        <a:rPr lang="ko-KR" altLang="en-US" sz="1000" dirty="0" smtClean="0">
                          <a:effectLst/>
                        </a:rPr>
                        <a:t> 남고 동일하지 않으면  </a:t>
                      </a:r>
                      <a:r>
                        <a:rPr lang="en-US" altLang="ko-KR" sz="1000" dirty="0" smtClean="0">
                          <a:effectLst/>
                        </a:rPr>
                        <a:t>0 </a:t>
                      </a:r>
                      <a:r>
                        <a:rPr lang="ko-KR" altLang="en-US" sz="100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 서로 대응되지 않는 값만 남김 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이 있는 값은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로 처리</a:t>
                      </a:r>
                      <a:r>
                        <a:rPr lang="ko-KR" altLang="en-US" sz="1000" baseline="0" dirty="0" smtClean="0">
                          <a:effectLst/>
                        </a:rPr>
                        <a:t>  </a:t>
                      </a:r>
                      <a:r>
                        <a:rPr lang="en-US" altLang="ko-KR" sz="1000" baseline="0" dirty="0" smtClean="0">
                          <a:effectLst/>
                        </a:rPr>
                        <a:t>0</a:t>
                      </a:r>
                      <a:r>
                        <a:rPr lang="ko-KR" altLang="en-US" sz="1000" baseline="0" dirty="0" smtClean="0">
                          <a:effectLst/>
                        </a:rPr>
                        <a:t>이 동일한 경우 </a:t>
                      </a:r>
                      <a:r>
                        <a:rPr lang="en-US" altLang="ko-KR" sz="1000" baseline="0" dirty="0" smtClean="0">
                          <a:effectLst/>
                        </a:rPr>
                        <a:t>0 </a:t>
                      </a:r>
                      <a:r>
                        <a:rPr lang="ko-KR" altLang="en-US" sz="1000" baseline="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  a</a:t>
                      </a:r>
                      <a:r>
                        <a:rPr lang="ko-KR" altLang="en-US" sz="1000" dirty="0" smtClean="0">
                          <a:effectLst/>
                        </a:rPr>
                        <a:t>의 </a:t>
                      </a:r>
                      <a:r>
                        <a:rPr lang="ko-KR" altLang="en-US" sz="1000" dirty="0" err="1" smtClean="0">
                          <a:effectLst/>
                        </a:rPr>
                        <a:t>비트를</a:t>
                      </a:r>
                      <a:r>
                        <a:rPr lang="ko-KR" altLang="en-US" sz="1000" dirty="0" smtClean="0">
                          <a:effectLst/>
                        </a:rPr>
                        <a:t> 반대로 표시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0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,operator </a:t>
            </a:r>
            <a:r>
              <a:rPr lang="ko-KR" altLang="en-US" dirty="0" smtClean="0"/>
              <a:t>모듈내의 함수와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메소드간의</a:t>
            </a:r>
            <a:r>
              <a:rPr lang="ko-KR" altLang="en-US" dirty="0" smtClean="0"/>
              <a:t> 관계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43520"/>
              </p:ext>
            </p:extLst>
          </p:nvPr>
        </p:nvGraphicFramePr>
        <p:xfrm>
          <a:off x="683568" y="3068960"/>
          <a:ext cx="7776864" cy="2590432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and_(a,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or_(a,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__invert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비트 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</a:t>
            </a:r>
            <a:r>
              <a:rPr lang="ko-KR" altLang="en-US" dirty="0"/>
              <a:t>산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8576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94793"/>
            <a:ext cx="27908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7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(</a:t>
            </a:r>
            <a:r>
              <a:rPr lang="ko-KR" altLang="en-US" dirty="0"/>
              <a:t>整數</a:t>
            </a:r>
            <a:r>
              <a:rPr lang="en-US" altLang="ko-KR" dirty="0"/>
              <a:t>, </a:t>
            </a:r>
            <a:r>
              <a:rPr lang="en-US" altLang="ko-KR" dirty="0" smtClean="0"/>
              <a:t>integer</a:t>
            </a:r>
            <a:r>
              <a:rPr lang="en-US" altLang="ko-KR" dirty="0"/>
              <a:t>)</a:t>
            </a:r>
            <a:r>
              <a:rPr lang="ko-KR" altLang="en-US" dirty="0"/>
              <a:t>는 자연수</a:t>
            </a:r>
            <a:r>
              <a:rPr lang="en-US" altLang="ko-KR" dirty="0"/>
              <a:t>(1, 2, 3, ...)</a:t>
            </a:r>
            <a:r>
              <a:rPr lang="ko-KR" altLang="en-US" dirty="0"/>
              <a:t>와 이들의 음수</a:t>
            </a:r>
            <a:r>
              <a:rPr lang="en-US" altLang="ko-KR" dirty="0"/>
              <a:t>(−1, −2, −3, ...)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으로 이루어진 수 체계이다</a:t>
            </a:r>
            <a:r>
              <a:rPr lang="en-US" altLang="ko-KR" dirty="0"/>
              <a:t>. </a:t>
            </a:r>
            <a:r>
              <a:rPr lang="ko-KR" altLang="en-US" dirty="0"/>
              <a:t>정수는 자연수와 마찬가지로 가산 무한 집합이며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곱셈에 대하여 닫혀 있어 환을 이룬다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augmented operator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6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augmented operator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에서는 할당연산자와 일반연산자를 축약해서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+= 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0810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= X+ 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4139952" y="4194796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3871"/>
              </p:ext>
            </p:extLst>
          </p:nvPr>
        </p:nvGraphicFramePr>
        <p:xfrm>
          <a:off x="755576" y="2708920"/>
          <a:ext cx="7776864" cy="3160157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+=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iadd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-=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isub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</a:t>
                      </a:r>
                      <a:r>
                        <a:rPr lang="en-US" sz="1000" dirty="0" smtClean="0">
                          <a:effectLst/>
                        </a:rPr>
                        <a:t>//= </a:t>
                      </a:r>
                      <a:r>
                        <a:rPr lang="en-US" sz="1000" dirty="0">
                          <a:effectLst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%=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imod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ipow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증가비트연산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비트연산과 할당연산을 같이 사용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48880"/>
              </p:ext>
            </p:extLst>
          </p:nvPr>
        </p:nvGraphicFramePr>
        <p:xfrm>
          <a:off x="683568" y="3068960"/>
          <a:ext cx="7776864" cy="288032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387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&lt;&lt;=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&gt;&gt;=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&amp;=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iand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^=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|=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ior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0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논리연산은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비교해서 처리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23089"/>
              </p:ext>
            </p:extLst>
          </p:nvPr>
        </p:nvGraphicFramePr>
        <p:xfrm>
          <a:off x="683568" y="3068960"/>
          <a:ext cx="7776864" cy="237626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31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Logical AND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 and 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Logical OR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or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37722"/>
            <a:ext cx="439248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방정식</a:t>
            </a:r>
            <a:r>
              <a:rPr lang="en-US" altLang="ko-KR" sz="6000" dirty="0" smtClean="0"/>
              <a:t>/</a:t>
            </a:r>
            <a:br>
              <a:rPr lang="en-US" altLang="ko-KR" sz="6000" dirty="0" smtClean="0"/>
            </a:br>
            <a:r>
              <a:rPr lang="ko-KR" altLang="en-US" sz="6000" dirty="0" smtClean="0"/>
              <a:t>부등식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방</a:t>
            </a:r>
            <a:r>
              <a:rPr lang="ko-KR" altLang="en-US" dirty="0"/>
              <a:t>정</a:t>
            </a:r>
            <a:r>
              <a:rPr lang="ko-KR" altLang="en-US" dirty="0" smtClean="0"/>
              <a:t>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방정식</a:t>
            </a:r>
            <a:r>
              <a:rPr lang="en-US" altLang="ko-KR" dirty="0"/>
              <a:t>(</a:t>
            </a:r>
            <a:r>
              <a:rPr lang="ko-KR" altLang="en-US" dirty="0"/>
              <a:t>方程式</a:t>
            </a:r>
            <a:r>
              <a:rPr lang="en-US" altLang="ko-KR" dirty="0"/>
              <a:t>, </a:t>
            </a:r>
            <a:r>
              <a:rPr lang="en-US" altLang="ko-KR" dirty="0" smtClean="0"/>
              <a:t>equation</a:t>
            </a:r>
            <a:r>
              <a:rPr lang="en-US" altLang="ko-KR" dirty="0"/>
              <a:t>)</a:t>
            </a:r>
            <a:r>
              <a:rPr lang="ko-KR" altLang="en-US" dirty="0"/>
              <a:t>은 식에 있는 특정한 문자의 값에 따라 참</a:t>
            </a:r>
            <a:r>
              <a:rPr lang="en-US" altLang="ko-KR" dirty="0"/>
              <a:t>/</a:t>
            </a:r>
            <a:r>
              <a:rPr lang="ko-KR" altLang="en-US" dirty="0"/>
              <a:t>거짓이 결정되는 등식이다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방정식을 참이 되게 하는 특정 문자의 값을 해 또는 근이라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221088"/>
            <a:ext cx="1790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704" y="42210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항등식</a:t>
            </a:r>
            <a:endParaRPr lang="ko-KR" altLang="en-US" dirty="0"/>
          </a:p>
        </p:txBody>
      </p:sp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25" y="4941168"/>
            <a:ext cx="1571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7704" y="49184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방정식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5050" y="4941168"/>
            <a:ext cx="21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의 해는 </a:t>
            </a:r>
            <a:r>
              <a:rPr lang="en-US" altLang="ko-KR" dirty="0" smtClean="0"/>
              <a:t>2,3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3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유</a:t>
            </a:r>
            <a:r>
              <a:rPr lang="ko-KR" altLang="en-US" dirty="0"/>
              <a:t>리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상수항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상수항은</a:t>
            </a:r>
            <a:r>
              <a:rPr lang="ko-KR" altLang="en-US" dirty="0"/>
              <a:t> 다항식이나 방정식에서 변수 또는 미지수를 포함하지 않은 항이다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들면</a:t>
            </a:r>
            <a:r>
              <a:rPr lang="en-US" altLang="ko-KR" dirty="0"/>
              <a:t>, </a:t>
            </a:r>
            <a:r>
              <a:rPr lang="ko-KR" altLang="en-US" dirty="0"/>
              <a:t>다항식 </a:t>
            </a:r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  <a:r>
              <a:rPr lang="en-US" altLang="ko-KR" dirty="0"/>
              <a:t>x</a:t>
            </a:r>
            <a:r>
              <a:rPr lang="en-US" altLang="ko-KR" baseline="-25000" dirty="0"/>
              <a:t>n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r>
              <a:rPr lang="ko-KR" altLang="en-US" dirty="0"/>
              <a:t>＋</a:t>
            </a:r>
            <a:r>
              <a:rPr lang="en-US" altLang="ko-KR" dirty="0"/>
              <a:t>…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n-1</a:t>
            </a:r>
            <a:r>
              <a:rPr lang="en-US" altLang="ko-KR" dirty="0"/>
              <a:t>x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에서는 변수 </a:t>
            </a:r>
            <a:r>
              <a:rPr lang="en-US" altLang="ko-KR" dirty="0"/>
              <a:t>x</a:t>
            </a:r>
            <a:r>
              <a:rPr lang="ko-KR" altLang="en-US" dirty="0"/>
              <a:t>를 포함하지 않은 항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또 방정식 </a:t>
            </a:r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  <a:r>
              <a:rPr lang="en-US" altLang="ko-KR" dirty="0"/>
              <a:t>x</a:t>
            </a:r>
            <a:r>
              <a:rPr lang="en-US" altLang="ko-KR" baseline="-25000" dirty="0"/>
              <a:t>n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r>
              <a:rPr lang="ko-KR" altLang="en-US" dirty="0"/>
              <a:t>＋</a:t>
            </a:r>
            <a:r>
              <a:rPr lang="en-US" altLang="ko-KR" dirty="0"/>
              <a:t>…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n-1</a:t>
            </a:r>
            <a:r>
              <a:rPr lang="en-US" altLang="ko-KR" dirty="0"/>
              <a:t>x</a:t>
            </a:r>
            <a:r>
              <a:rPr lang="ko-KR" altLang="en-US" dirty="0"/>
              <a:t>＋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＝</a:t>
            </a:r>
            <a:r>
              <a:rPr lang="en-US" altLang="ko-KR" dirty="0"/>
              <a:t>0</a:t>
            </a:r>
            <a:r>
              <a:rPr lang="ko-KR" altLang="en-US" dirty="0"/>
              <a:t>에서는 미지수 </a:t>
            </a:r>
            <a:r>
              <a:rPr lang="en-US" altLang="ko-KR" dirty="0"/>
              <a:t>x</a:t>
            </a:r>
            <a:r>
              <a:rPr lang="ko-KR" altLang="en-US" dirty="0"/>
              <a:t>를 포함하지 않은 항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을 </a:t>
            </a:r>
            <a:r>
              <a:rPr lang="ko-KR" altLang="en-US" dirty="0" err="1"/>
              <a:t>상수항이라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다항방정식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일차방정식</a:t>
            </a:r>
            <a:r>
              <a:rPr lang="en-US" altLang="ko-KR" dirty="0"/>
              <a:t>, </a:t>
            </a:r>
            <a:r>
              <a:rPr lang="ko-KR" altLang="en-US" dirty="0"/>
              <a:t>이차방정식</a:t>
            </a:r>
            <a:r>
              <a:rPr lang="en-US" altLang="ko-KR" dirty="0"/>
              <a:t>, </a:t>
            </a:r>
            <a:r>
              <a:rPr lang="ko-KR" altLang="en-US" dirty="0"/>
              <a:t>삼차방정식</a:t>
            </a:r>
            <a:r>
              <a:rPr lang="en-US" altLang="ko-KR" dirty="0"/>
              <a:t>, </a:t>
            </a:r>
            <a:r>
              <a:rPr lang="ko-KR" altLang="en-US" dirty="0"/>
              <a:t>고차방정식 등과 같이 미지수에 대한 다항식으로만 이루어진 방정식을 다항 방정식이라고 한다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08573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2964" y="414833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다항 방정식 정의</a:t>
            </a:r>
            <a:endParaRPr lang="ko-KR" altLang="en-US" sz="1400" b="1" u="sng" dirty="0"/>
          </a:p>
        </p:txBody>
      </p:sp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73" y="4708573"/>
            <a:ext cx="13811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076056" y="413833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다항 방정식 해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844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일차방정식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일차방정식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일차방정식</a:t>
            </a:r>
            <a:r>
              <a:rPr lang="en-US" altLang="ko-KR" dirty="0"/>
              <a:t>(Linear equation) </a:t>
            </a:r>
            <a:r>
              <a:rPr lang="ko-KR" altLang="en-US" dirty="0"/>
              <a:t>또는 선형 방정식은 </a:t>
            </a:r>
            <a:r>
              <a:rPr lang="ko-KR" altLang="en-US" dirty="0" err="1"/>
              <a:t>최고차항의</a:t>
            </a:r>
            <a:r>
              <a:rPr lang="ko-KR" altLang="en-US" dirty="0"/>
              <a:t> 차수가 </a:t>
            </a:r>
            <a:r>
              <a:rPr lang="en-US" altLang="ko-KR" dirty="0"/>
              <a:t>1</a:t>
            </a:r>
            <a:r>
              <a:rPr lang="ko-KR" altLang="en-US" dirty="0"/>
              <a:t>인 방정식을 뜻한다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59" y="3379834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7624" y="5013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0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1</a:t>
            </a:r>
            <a:r>
              <a:rPr lang="en-US" altLang="ko-KR" dirty="0" smtClean="0"/>
              <a:t>+a</a:t>
            </a:r>
            <a:r>
              <a:rPr lang="en-US" altLang="ko-KR" baseline="-25000" dirty="0"/>
              <a:t>1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0</a:t>
            </a:r>
            <a:endParaRPr lang="ko-KR" altLang="en-US" baseline="30000" dirty="0"/>
          </a:p>
        </p:txBody>
      </p:sp>
      <p:sp>
        <p:nvSpPr>
          <p:cNvPr id="12" name="오른쪽 화살표 11"/>
          <p:cNvSpPr/>
          <p:nvPr/>
        </p:nvSpPr>
        <p:spPr>
          <a:xfrm>
            <a:off x="3779912" y="48529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99587" y="5589240"/>
            <a:ext cx="197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0  </a:t>
            </a:r>
            <a:r>
              <a:rPr lang="en-US" altLang="ko-KR" dirty="0" smtClean="0"/>
              <a:t>= 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607" y="4437112"/>
            <a:ext cx="18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n=1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906244" y="4856013"/>
            <a:ext cx="1618084" cy="314325"/>
            <a:chOff x="6191994" y="4725144"/>
            <a:chExt cx="1618084" cy="314325"/>
          </a:xfrm>
        </p:grpSpPr>
        <p:grpSp>
          <p:nvGrpSpPr>
            <p:cNvPr id="5" name="그룹 4"/>
            <p:cNvGrpSpPr/>
            <p:nvPr/>
          </p:nvGrpSpPr>
          <p:grpSpPr>
            <a:xfrm>
              <a:off x="6191994" y="4761960"/>
              <a:ext cx="618347" cy="247650"/>
              <a:chOff x="5868144" y="5047900"/>
              <a:chExt cx="618347" cy="247650"/>
            </a:xfrm>
          </p:grpSpPr>
          <p:pic>
            <p:nvPicPr>
              <p:cNvPr id="259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144" y="5078713"/>
                <a:ext cx="323850" cy="20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07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9316" y="5047900"/>
                <a:ext cx="257175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9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578" y="4725144"/>
              <a:ext cx="571500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0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211" y="4761960"/>
              <a:ext cx="36195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40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일차방정식 풀이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일차방정식에서 상수를 좌변으로 이항한 후에 </a:t>
            </a:r>
            <a:r>
              <a:rPr lang="ko-KR" altLang="en-US" dirty="0" err="1" smtClean="0"/>
              <a:t>변수앞에</a:t>
            </a:r>
            <a:r>
              <a:rPr lang="ko-KR" altLang="en-US" dirty="0" smtClean="0"/>
              <a:t> 있는 계수로 양변을 나누면 </a:t>
            </a:r>
            <a:r>
              <a:rPr lang="en-US" altLang="ko-KR" dirty="0" smtClean="0"/>
              <a:t>x </a:t>
            </a:r>
            <a:r>
              <a:rPr lang="ko-KR" altLang="en-US" dirty="0" smtClean="0"/>
              <a:t>값을 정함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1752600" cy="13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5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이</a:t>
            </a:r>
            <a:r>
              <a:rPr lang="ko-KR" altLang="en-US" dirty="0" smtClean="0"/>
              <a:t>차방정식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en-US" dirty="0" smtClean="0"/>
              <a:t>차방정식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이차 방정식</a:t>
            </a:r>
            <a:r>
              <a:rPr lang="en-US" altLang="ko-KR" dirty="0"/>
              <a:t>(</a:t>
            </a:r>
            <a:r>
              <a:rPr lang="ko-KR" altLang="en-US" dirty="0"/>
              <a:t>二次方程式</a:t>
            </a:r>
            <a:r>
              <a:rPr lang="en-US" altLang="ko-KR" dirty="0"/>
              <a:t>, </a:t>
            </a:r>
            <a:r>
              <a:rPr lang="en-US" altLang="ko-KR" dirty="0" smtClean="0"/>
              <a:t>quadratic </a:t>
            </a:r>
            <a:r>
              <a:rPr lang="en-US" altLang="ko-KR" dirty="0"/>
              <a:t>equation)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 err="1"/>
              <a:t>최고차항의</a:t>
            </a:r>
            <a:r>
              <a:rPr lang="ko-KR" altLang="en-US" dirty="0"/>
              <a:t> 차수가 </a:t>
            </a:r>
            <a:r>
              <a:rPr lang="en-US" altLang="ko-KR" dirty="0"/>
              <a:t>2</a:t>
            </a:r>
            <a:r>
              <a:rPr lang="ko-KR" altLang="en-US" dirty="0"/>
              <a:t>인 다항 방정식을 뜻한다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900814"/>
            <a:ext cx="2219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73016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5013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0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+a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x</a:t>
            </a:r>
            <a:r>
              <a:rPr lang="en-US" altLang="ko-KR" baseline="30000" dirty="0"/>
              <a:t>1</a:t>
            </a:r>
            <a:r>
              <a:rPr lang="en-US" altLang="ko-KR" dirty="0" smtClean="0"/>
              <a:t>+a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x</a:t>
            </a:r>
            <a:r>
              <a:rPr lang="en-US" altLang="ko-KR" baseline="30000" dirty="0"/>
              <a:t>0</a:t>
            </a:r>
            <a:endParaRPr lang="ko-KR" altLang="en-US" baseline="30000" dirty="0"/>
          </a:p>
        </p:txBody>
      </p:sp>
      <p:sp>
        <p:nvSpPr>
          <p:cNvPr id="5" name="오른쪽 화살표 4"/>
          <p:cNvSpPr/>
          <p:nvPr/>
        </p:nvSpPr>
        <p:spPr>
          <a:xfrm>
            <a:off x="3779912" y="48529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02225" y="5589240"/>
            <a:ext cx="19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0  </a:t>
            </a:r>
            <a:r>
              <a:rPr lang="en-US" altLang="ko-KR" dirty="0" smtClean="0"/>
              <a:t>= 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= c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3607" y="4437112"/>
            <a:ext cx="18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n=2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4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이차방정식의 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이차 </a:t>
            </a:r>
            <a:r>
              <a:rPr lang="ko-KR" altLang="en-US" dirty="0" smtClean="0"/>
              <a:t>방정식은 아래처럼 </a:t>
            </a:r>
            <a:r>
              <a:rPr lang="ko-KR" altLang="en-US" dirty="0" err="1" smtClean="0"/>
              <a:t>상수항을</a:t>
            </a:r>
            <a:r>
              <a:rPr lang="ko-KR" altLang="en-US" dirty="0" smtClean="0"/>
              <a:t> 이용해서 근의 공식으로 해를 구할 수 있음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97501"/>
            <a:ext cx="6067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72508"/>
            <a:ext cx="28670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47045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근의공식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7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부등식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부등</a:t>
            </a:r>
            <a:r>
              <a:rPr lang="ko-KR" altLang="en-US" dirty="0"/>
              <a:t>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부등식</a:t>
            </a:r>
            <a:r>
              <a:rPr lang="en-US" altLang="ko-KR" dirty="0"/>
              <a:t>(</a:t>
            </a:r>
            <a:r>
              <a:rPr lang="ko-KR" altLang="en-US" dirty="0"/>
              <a:t>不等式</a:t>
            </a:r>
            <a:r>
              <a:rPr lang="en-US" altLang="ko-KR" dirty="0"/>
              <a:t>, </a:t>
            </a:r>
            <a:r>
              <a:rPr lang="en-US" altLang="ko-KR" dirty="0" smtClean="0"/>
              <a:t>inequality</a:t>
            </a:r>
            <a:r>
              <a:rPr lang="en-US" altLang="ko-KR" dirty="0"/>
              <a:t>)</a:t>
            </a:r>
            <a:r>
              <a:rPr lang="ko-KR" altLang="en-US" dirty="0"/>
              <a:t>은 두 수에 대한 크기 비교를 나타내는 식이다</a:t>
            </a:r>
            <a:r>
              <a:rPr lang="en-US" altLang="ko-KR" dirty="0"/>
              <a:t>. </a:t>
            </a:r>
            <a:r>
              <a:rPr lang="ko-KR" altLang="en-US" dirty="0"/>
              <a:t>부등식은 두 수 및 그 사이의 부등호</a:t>
            </a:r>
            <a:r>
              <a:rPr lang="en-US" altLang="ko-KR" dirty="0"/>
              <a:t>(</a:t>
            </a:r>
            <a:r>
              <a:rPr lang="ko-KR" altLang="en-US" dirty="0"/>
              <a:t>不等號</a:t>
            </a:r>
            <a:r>
              <a:rPr lang="en-US" altLang="ko-KR" dirty="0"/>
              <a:t>, </a:t>
            </a:r>
            <a:r>
              <a:rPr lang="en-US" altLang="ko-KR" dirty="0" smtClean="0"/>
              <a:t>inequality </a:t>
            </a:r>
            <a:r>
              <a:rPr lang="en-US" altLang="ko-KR" dirty="0"/>
              <a:t>sign)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24" y="3454963"/>
            <a:ext cx="42957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유리수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유리수</a:t>
            </a:r>
            <a:r>
              <a:rPr lang="en-US" altLang="ko-KR" dirty="0"/>
              <a:t>(</a:t>
            </a:r>
            <a:r>
              <a:rPr lang="ko-KR" altLang="en-US" dirty="0"/>
              <a:t>有理數</a:t>
            </a:r>
            <a:r>
              <a:rPr lang="en-US" altLang="ko-KR" dirty="0"/>
              <a:t>, rational number)</a:t>
            </a:r>
            <a:r>
              <a:rPr lang="ko-KR" altLang="en-US" dirty="0"/>
              <a:t>는 두 정수의 분수 형태</a:t>
            </a:r>
            <a:r>
              <a:rPr lang="en-US" altLang="ko-KR" dirty="0"/>
              <a:t>(</a:t>
            </a:r>
            <a:r>
              <a:rPr lang="ko-KR" altLang="en-US" dirty="0"/>
              <a:t>단 분모는 반드시 </a:t>
            </a:r>
            <a:r>
              <a:rPr lang="en-US" altLang="ko-KR" dirty="0"/>
              <a:t>0</a:t>
            </a:r>
            <a:r>
              <a:rPr lang="ko-KR" altLang="en-US" dirty="0"/>
              <a:t>이 아니다</a:t>
            </a:r>
            <a:r>
              <a:rPr lang="en-US" altLang="ko-KR" dirty="0"/>
              <a:t>)</a:t>
            </a:r>
            <a:r>
              <a:rPr lang="ko-KR" altLang="en-US" dirty="0"/>
              <a:t>로 나타낼 수 있는 실수를 </a:t>
            </a:r>
            <a:r>
              <a:rPr lang="ko-KR" altLang="en-US" dirty="0" smtClean="0"/>
              <a:t>말한다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유리수는 </a:t>
            </a:r>
            <a:r>
              <a:rPr lang="en-US" altLang="ko-KR" dirty="0"/>
              <a:t>(0</a:t>
            </a:r>
            <a:r>
              <a:rPr lang="ko-KR" altLang="en-US" dirty="0"/>
              <a:t>으로 나누는 것을 제외한</a:t>
            </a:r>
            <a:r>
              <a:rPr lang="en-US" altLang="ko-KR" dirty="0"/>
              <a:t>) </a:t>
            </a:r>
            <a:r>
              <a:rPr lang="ko-KR" altLang="en-US" dirty="0"/>
              <a:t>사칙연산</a:t>
            </a:r>
            <a:r>
              <a:rPr lang="en-US" altLang="ko-KR" dirty="0"/>
              <a:t>(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)</a:t>
            </a:r>
            <a:r>
              <a:rPr lang="ko-KR" altLang="en-US" dirty="0"/>
              <a:t>에 대해 닫혀있는 </a:t>
            </a:r>
            <a:r>
              <a:rPr lang="en-US" altLang="ko-KR" dirty="0"/>
              <a:t>'</a:t>
            </a:r>
            <a:r>
              <a:rPr lang="ko-KR" altLang="en-US" dirty="0"/>
              <a:t>최소의</a:t>
            </a:r>
            <a:r>
              <a:rPr lang="en-US" altLang="ko-KR" dirty="0"/>
              <a:t>' </a:t>
            </a:r>
            <a:r>
              <a:rPr lang="ko-KR" altLang="en-US" dirty="0"/>
              <a:t>집합이기도 하다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추이적관계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임의의 세 원소 </a:t>
            </a:r>
            <a:r>
              <a:rPr lang="en-US" altLang="ko-KR" dirty="0"/>
              <a:t>a, b, c</a:t>
            </a:r>
            <a:r>
              <a:rPr lang="ko-KR" altLang="en-US" dirty="0"/>
              <a:t>에 대하여 정의된 </a:t>
            </a:r>
            <a:r>
              <a:rPr lang="ko-KR" altLang="en-US" dirty="0" err="1" smtClean="0"/>
              <a:t>이항관계이</a:t>
            </a:r>
            <a:r>
              <a:rPr lang="ko-KR" altLang="en-US" dirty="0" smtClean="0"/>
              <a:t> </a:t>
            </a:r>
            <a:r>
              <a:rPr lang="ko-KR" altLang="en-US" dirty="0"/>
              <a:t>추이적 관계</a:t>
            </a:r>
            <a:r>
              <a:rPr lang="en-US" altLang="ko-KR" dirty="0"/>
              <a:t>(</a:t>
            </a:r>
            <a:r>
              <a:rPr lang="ko-KR" altLang="en-US" dirty="0" err="1"/>
              <a:t>推移的關係</a:t>
            </a:r>
            <a:r>
              <a:rPr lang="en-US" altLang="ko-KR" dirty="0" smtClean="0"/>
              <a:t>,transitive </a:t>
            </a:r>
            <a:r>
              <a:rPr lang="en-US" altLang="ko-KR" dirty="0"/>
              <a:t>relation)</a:t>
            </a:r>
            <a:r>
              <a:rPr lang="ko-KR" altLang="en-US" dirty="0" smtClean="0"/>
              <a:t>라 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49080"/>
            <a:ext cx="203835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방정</a:t>
            </a:r>
            <a:r>
              <a:rPr lang="ko-KR" altLang="en-US" sz="6000" dirty="0"/>
              <a:t>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수식값</a:t>
            </a:r>
            <a:r>
              <a:rPr lang="ko-KR" altLang="en-US" dirty="0"/>
              <a:t>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수식평가 </a:t>
            </a:r>
            <a:r>
              <a:rPr lang="en-US" altLang="ko-KR" dirty="0" smtClean="0"/>
              <a:t>: +/-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수식을 만들고  </a:t>
            </a:r>
            <a:r>
              <a:rPr lang="en-US" altLang="ko-KR" dirty="0" smtClean="0"/>
              <a:t>subs, </a:t>
            </a:r>
            <a:r>
              <a:rPr lang="en-US" altLang="ko-KR" dirty="0" err="1" smtClean="0"/>
              <a:t>evalf</a:t>
            </a:r>
            <a:r>
              <a:rPr lang="en-US" altLang="ko-KR" dirty="0" smtClean="0"/>
              <a:t>, replace</a:t>
            </a:r>
            <a:r>
              <a:rPr lang="ko-KR" altLang="en-US" dirty="0" smtClean="0"/>
              <a:t>로 평가하기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3471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2943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16830"/>
            <a:ext cx="30575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2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수식평가 </a:t>
            </a:r>
            <a:r>
              <a:rPr lang="en-US" altLang="ko-KR" dirty="0" smtClean="0"/>
              <a:t>: *, /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수식을 만들고  </a:t>
            </a:r>
            <a:r>
              <a:rPr lang="en-US" altLang="ko-KR" dirty="0" smtClean="0"/>
              <a:t>subs, </a:t>
            </a:r>
            <a:r>
              <a:rPr lang="en-US" altLang="ko-KR" dirty="0" err="1" smtClean="0"/>
              <a:t>evalf</a:t>
            </a:r>
            <a:r>
              <a:rPr lang="en-US" altLang="ko-KR" dirty="0" smtClean="0"/>
              <a:t>, replace</a:t>
            </a:r>
            <a:r>
              <a:rPr lang="ko-KR" altLang="en-US" dirty="0" smtClean="0"/>
              <a:t>로 평가하기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31146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60465"/>
            <a:ext cx="29908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0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방정식 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방정식 풀기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방정식을 전개는 </a:t>
            </a:r>
            <a:r>
              <a:rPr lang="en-US" altLang="ko-KR" dirty="0" smtClean="0"/>
              <a:t>expand </a:t>
            </a:r>
            <a:r>
              <a:rPr lang="ko-KR" altLang="en-US" dirty="0" smtClean="0"/>
              <a:t>함수로 처리하고 해는 </a:t>
            </a:r>
            <a:r>
              <a:rPr lang="en-US" altLang="ko-KR" dirty="0" smtClean="0"/>
              <a:t>solve </a:t>
            </a:r>
            <a:r>
              <a:rPr lang="ko-KR" altLang="en-US" dirty="0" smtClean="0"/>
              <a:t>함수로 구함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05064"/>
            <a:ext cx="2952328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4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관계연</a:t>
            </a:r>
            <a:r>
              <a:rPr lang="ko-KR" altLang="en-US" sz="6000" dirty="0"/>
              <a:t>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 내의 객체</a:t>
            </a:r>
            <a:r>
              <a:rPr lang="en-US" altLang="ko-KR" dirty="0"/>
              <a:t> </a:t>
            </a:r>
            <a:r>
              <a:rPr lang="ko-KR" altLang="en-US" dirty="0" smtClean="0"/>
              <a:t>간의 순서와 동등 관계를 처리하는 연산자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82155"/>
              </p:ext>
            </p:extLst>
          </p:nvPr>
        </p:nvGraphicFramePr>
        <p:xfrm>
          <a:off x="683568" y="3068960"/>
          <a:ext cx="7776864" cy="316835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148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연산자</a:t>
                      </a:r>
                      <a:endParaRPr lang="en-US" sz="12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__le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__ne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10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(y)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무</a:t>
            </a:r>
            <a:r>
              <a:rPr lang="ko-KR" altLang="en-US" dirty="0" smtClean="0"/>
              <a:t>리수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인수분해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곱셈공식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곱셈 공식</a:t>
            </a:r>
            <a:r>
              <a:rPr lang="en-US" altLang="ko-KR" dirty="0"/>
              <a:t>(-</a:t>
            </a:r>
            <a:r>
              <a:rPr lang="ko-KR" altLang="en-US" dirty="0"/>
              <a:t>公式</a:t>
            </a:r>
            <a:r>
              <a:rPr lang="en-US" altLang="ko-KR" dirty="0"/>
              <a:t>, multiplication)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다항식의 </a:t>
            </a:r>
            <a:r>
              <a:rPr lang="ko-KR" altLang="en-US" dirty="0"/>
              <a:t>곱셈을 할 때 빠르고 편리하게 계산할 수 있도록 한 공식이다</a:t>
            </a:r>
            <a:r>
              <a:rPr lang="en-US" altLang="ko-KR" dirty="0"/>
              <a:t>. </a:t>
            </a:r>
            <a:r>
              <a:rPr lang="ko-KR" altLang="en-US" dirty="0"/>
              <a:t>곱셈 공식의 양변을 바꾸면 인수분해 공식이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212976"/>
            <a:ext cx="6267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9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피타고라스 정리를 이용해서 하나의 변수를 제곱근 곱셈공식으로 전환해서 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293096"/>
            <a:ext cx="20193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4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제곱근 연산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연산도 곱셈 공식을 이용해서 결과를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4077072"/>
            <a:ext cx="72104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5697962"/>
            <a:ext cx="5114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7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인수분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인수 분해</a:t>
            </a:r>
            <a:r>
              <a:rPr lang="en-US" altLang="ko-KR" dirty="0"/>
              <a:t>(</a:t>
            </a:r>
            <a:r>
              <a:rPr lang="ko-KR" altLang="en-US" dirty="0"/>
              <a:t>因數分解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factorization</a:t>
            </a:r>
            <a:r>
              <a:rPr lang="en-US" altLang="ko-KR" dirty="0"/>
              <a:t>)</a:t>
            </a:r>
            <a:r>
              <a:rPr lang="ko-KR" altLang="en-US" dirty="0"/>
              <a:t>는 곱이 정의된 집합내의 어떤 원소를 다른 원소들의 곱으로 표현하는 것을 가리킨다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6294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</a:t>
            </a:r>
            <a:endParaRPr lang="ko-KR" altLang="en-US" dirty="0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66" y="3140968"/>
            <a:ext cx="44767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공식을 이용한 처리 예시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8960"/>
            <a:ext cx="42576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이항정리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무</a:t>
            </a:r>
            <a:r>
              <a:rPr lang="ko-KR" altLang="en-US" dirty="0" smtClean="0"/>
              <a:t>리수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무리수</a:t>
            </a:r>
            <a:r>
              <a:rPr lang="en-US" altLang="ko-KR" dirty="0"/>
              <a:t>(</a:t>
            </a:r>
            <a:r>
              <a:rPr lang="ko-KR" altLang="en-US" dirty="0"/>
              <a:t>無理數</a:t>
            </a:r>
            <a:r>
              <a:rPr lang="en-US" altLang="ko-KR" dirty="0"/>
              <a:t>, irrational number)</a:t>
            </a:r>
            <a:r>
              <a:rPr lang="ko-KR" altLang="en-US" dirty="0"/>
              <a:t>는 두 정수의 비의 형태로 나타낼 수 없는 실수를 말한다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분수로 </a:t>
            </a:r>
            <a:r>
              <a:rPr lang="ko-KR" altLang="en-US" dirty="0" err="1"/>
              <a:t>나타낼수없는</a:t>
            </a:r>
            <a:r>
              <a:rPr lang="ko-KR" altLang="en-US" dirty="0"/>
              <a:t> 소수이다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이항정리</a:t>
            </a:r>
            <a:r>
              <a:rPr lang="en-US" altLang="ko-KR" dirty="0"/>
              <a:t>(</a:t>
            </a:r>
            <a:r>
              <a:rPr lang="ko-KR" altLang="en-US" dirty="0"/>
              <a:t>二項定理</a:t>
            </a:r>
            <a:r>
              <a:rPr lang="en-US" altLang="ko-KR" dirty="0"/>
              <a:t>, binomial theorem)</a:t>
            </a:r>
            <a:r>
              <a:rPr lang="ko-KR" altLang="en-US" dirty="0"/>
              <a:t>는 이항 다항식 </a:t>
            </a:r>
            <a:r>
              <a:rPr lang="en-US" altLang="ko-KR" dirty="0" err="1" smtClean="0"/>
              <a:t>x+y</a:t>
            </a:r>
            <a:r>
              <a:rPr lang="ko-KR" altLang="en-US" dirty="0" smtClean="0"/>
              <a:t>의 </a:t>
            </a:r>
            <a:r>
              <a:rPr lang="ko-KR" altLang="en-US" dirty="0"/>
              <a:t>거듭제곱 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x+y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ko-KR" altLang="en-US" dirty="0" smtClean="0"/>
              <a:t>에 </a:t>
            </a:r>
            <a:r>
              <a:rPr lang="ko-KR" altLang="en-US" dirty="0"/>
              <a:t>대해서</a:t>
            </a:r>
            <a:r>
              <a:rPr lang="en-US" altLang="ko-KR" dirty="0"/>
              <a:t>, </a:t>
            </a:r>
            <a:r>
              <a:rPr lang="ko-KR" altLang="en-US" dirty="0"/>
              <a:t>전개한 각 항 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k</a:t>
            </a:r>
            <a:r>
              <a:rPr lang="en-US" altLang="ko-KR" dirty="0" err="1" smtClean="0"/>
              <a:t>y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-k</a:t>
            </a:r>
            <a:r>
              <a:rPr lang="ko-KR" altLang="en-US" dirty="0" smtClean="0"/>
              <a:t>의</a:t>
            </a:r>
            <a:r>
              <a:rPr lang="ko-KR" altLang="en-US" dirty="0"/>
              <a:t> 계수 값을 구하는 정리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91094"/>
            <a:ext cx="2621657" cy="10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12" y="4391094"/>
            <a:ext cx="2650300" cy="11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365104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(</a:t>
            </a:r>
            <a:r>
              <a:rPr lang="pt-BR" altLang="ko-KR" dirty="0" smtClean="0"/>
              <a:t>a+b)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=(</a:t>
            </a:r>
            <a:r>
              <a:rPr lang="pt-BR" altLang="ko-KR" dirty="0"/>
              <a:t>a+b)(a+b)(a+b)  </a:t>
            </a:r>
            <a:r>
              <a:rPr lang="pt-BR" altLang="ko-KR" dirty="0" smtClean="0"/>
              <a:t>   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=aaa+aab+aba+abb+baa+bab+bba+bbb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+3a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b+3ab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30000" dirty="0" smtClean="0"/>
              <a:t>               </a:t>
            </a:r>
            <a:r>
              <a:rPr lang="pt-BR" altLang="ko-KR" dirty="0"/>
              <a:t>=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</a:t>
            </a:r>
            <a:r>
              <a:rPr lang="pt-BR" altLang="ko-KR" dirty="0" smtClean="0"/>
              <a:t>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  <a:endParaRPr lang="pt-BR" altLang="ko-KR" baseline="30000" dirty="0"/>
          </a:p>
          <a:p>
            <a:endParaRPr lang="ko-KR" altLang="en-US" baseline="30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223224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0326"/>
            <a:ext cx="4176464" cy="7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6612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 </a:t>
            </a:r>
            <a:r>
              <a:rPr lang="pt-BR" altLang="ko-KR" dirty="0" smtClean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1/</a:t>
            </a:r>
            <a:r>
              <a:rPr lang="pt-BR" altLang="ko-KR" dirty="0" smtClean="0"/>
              <a:t>1!  = 3!/2!/1! = 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 </a:t>
            </a:r>
            <a:r>
              <a:rPr lang="pt-BR" altLang="ko-KR" dirty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2/</a:t>
            </a:r>
            <a:r>
              <a:rPr lang="pt-BR" altLang="ko-KR" dirty="0"/>
              <a:t>2</a:t>
            </a:r>
            <a:r>
              <a:rPr lang="pt-BR" altLang="ko-KR" dirty="0" smtClean="0"/>
              <a:t>!  </a:t>
            </a:r>
            <a:r>
              <a:rPr lang="pt-BR" altLang="ko-KR" dirty="0"/>
              <a:t>= 3</a:t>
            </a:r>
            <a:r>
              <a:rPr lang="pt-BR" altLang="ko-KR" dirty="0" smtClean="0"/>
              <a:t>!/1!/2! </a:t>
            </a:r>
            <a:r>
              <a:rPr lang="pt-BR" altLang="ko-KR" dirty="0"/>
              <a:t>= </a:t>
            </a:r>
            <a:r>
              <a:rPr lang="pt-BR" altLang="ko-KR" dirty="0" smtClean="0"/>
              <a:t>3</a:t>
            </a:r>
            <a:endParaRPr lang="ko-KR" altLang="en-US" dirty="0"/>
          </a:p>
          <a:p>
            <a:r>
              <a:rPr lang="pt-BR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파스칼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5658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5517232"/>
            <a:ext cx="3343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인수분해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3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공통요소 제거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cancel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공통요소 제거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분모와 분자의 공통요소를 제거하는 함수는 </a:t>
            </a:r>
            <a:r>
              <a:rPr lang="en-US" altLang="ko-KR" dirty="0" smtClean="0"/>
              <a:t>cancel</a:t>
            </a:r>
            <a:r>
              <a:rPr lang="ko-KR" altLang="en-US" dirty="0" smtClean="0"/>
              <a:t>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149080"/>
            <a:ext cx="38766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7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인수분해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factor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인수분해는 </a:t>
            </a:r>
            <a:r>
              <a:rPr lang="en-US" altLang="ko-KR" dirty="0" smtClean="0"/>
              <a:t>factor </a:t>
            </a:r>
            <a:r>
              <a:rPr lang="ko-KR" altLang="en-US" dirty="0" smtClean="0"/>
              <a:t>함수를 사용하고 전개는 </a:t>
            </a:r>
            <a:r>
              <a:rPr lang="en-US" altLang="ko-KR" dirty="0" smtClean="0"/>
              <a:t>expand </a:t>
            </a:r>
            <a:r>
              <a:rPr lang="ko-KR" altLang="en-US" dirty="0" smtClean="0"/>
              <a:t>함수를 사용하고 해는 </a:t>
            </a:r>
            <a:r>
              <a:rPr lang="en-US" altLang="ko-KR" dirty="0" smtClean="0"/>
              <a:t>solve</a:t>
            </a:r>
            <a:r>
              <a:rPr lang="ko-KR" altLang="en-US" dirty="0" smtClean="0"/>
              <a:t>함수를 사용함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886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0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factor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modulus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인수분해를 위한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modulus</a:t>
            </a:r>
            <a:r>
              <a:rPr lang="ko-KR" altLang="en-US" dirty="0" smtClean="0"/>
              <a:t>로 사용하면 인수분해 불가함 방정식을 조건에 따라 인수분해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9622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9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factor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가우시안정수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가우스 정수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整數</a:t>
            </a:r>
            <a:r>
              <a:rPr lang="en-US" altLang="ko-KR" dirty="0"/>
              <a:t>, </a:t>
            </a:r>
            <a:r>
              <a:rPr lang="en-US" altLang="ko-KR" dirty="0" smtClean="0"/>
              <a:t>Gaussian </a:t>
            </a:r>
            <a:r>
              <a:rPr lang="en-US" altLang="ko-KR" dirty="0"/>
              <a:t>integer)</a:t>
            </a:r>
            <a:r>
              <a:rPr lang="ko-KR" altLang="en-US" dirty="0"/>
              <a:t>는 </a:t>
            </a:r>
            <a:r>
              <a:rPr lang="ko-KR" altLang="en-US" dirty="0" err="1"/>
              <a:t>실수부와</a:t>
            </a:r>
            <a:r>
              <a:rPr lang="ko-KR" altLang="en-US" dirty="0"/>
              <a:t> 허수부가 모두 정수인 수이다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a+bi</a:t>
            </a:r>
            <a:r>
              <a:rPr lang="en-US" altLang="ko-KR" dirty="0"/>
              <a:t>)(a-bi)=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+b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표현이 가능한 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68" y="3789040"/>
            <a:ext cx="33242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073962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(0+i)(0 –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-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*I</a:t>
            </a:r>
          </a:p>
          <a:p>
            <a:r>
              <a:rPr lang="en-US" altLang="ko-KR" dirty="0" smtClean="0"/>
              <a:t>= -(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)**2</a:t>
            </a:r>
          </a:p>
          <a:p>
            <a:r>
              <a:rPr lang="en-US" altLang="ko-KR" dirty="0" smtClean="0"/>
              <a:t>= 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88731" y="3789040"/>
            <a:ext cx="2015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X**2+1</a:t>
            </a:r>
            <a:r>
              <a:rPr lang="ko-KR" altLang="en-US" b="1" dirty="0" smtClean="0"/>
              <a:t>은 인수분해가 안되어서 </a:t>
            </a:r>
            <a:r>
              <a:rPr lang="ko-KR" altLang="en-US" b="1" dirty="0" err="1" smtClean="0"/>
              <a:t>가우시안</a:t>
            </a:r>
            <a:r>
              <a:rPr lang="ko-KR" altLang="en-US" b="1" dirty="0" smtClean="0"/>
              <a:t> 수로 인수분해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29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실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factor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extension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인수분해를 위한 값을 배정해서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9000"/>
            <a:ext cx="33242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3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2.</a:t>
            </a:r>
            <a:r>
              <a:rPr lang="ko-KR" altLang="en-US" sz="9600" dirty="0" smtClean="0"/>
              <a:t>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사상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사상</a:t>
            </a:r>
            <a:r>
              <a:rPr lang="en-US" altLang="ko-KR" dirty="0"/>
              <a:t>(</a:t>
            </a:r>
            <a:r>
              <a:rPr lang="ko-KR" altLang="en-US" dirty="0"/>
              <a:t>寫像</a:t>
            </a:r>
            <a:r>
              <a:rPr lang="en-US" altLang="ko-KR" dirty="0"/>
              <a:t>, </a:t>
            </a:r>
            <a:r>
              <a:rPr lang="ko-KR" altLang="en-US" dirty="0" smtClean="0"/>
              <a:t>영어</a:t>
            </a:r>
            <a:r>
              <a:rPr lang="en-US" altLang="ko-KR" dirty="0"/>
              <a:t>: </a:t>
            </a:r>
            <a:r>
              <a:rPr lang="en-US" altLang="ko-KR" dirty="0" smtClean="0"/>
              <a:t>morphism)</a:t>
            </a:r>
            <a:r>
              <a:rPr lang="ko-KR" altLang="en-US" dirty="0"/>
              <a:t>은 수학적 구조를 보존하는 함수의 개념을 추상화한 </a:t>
            </a:r>
            <a:r>
              <a:rPr lang="ko-KR" altLang="en-US" dirty="0" smtClean="0"/>
              <a:t>것이다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사상이라는 용어는 영어 </a:t>
            </a:r>
            <a:r>
              <a:rPr lang="en-US" altLang="ko-KR" dirty="0"/>
              <a:t>map</a:t>
            </a:r>
            <a:r>
              <a:rPr lang="ko-KR" altLang="en-US" dirty="0"/>
              <a:t>에 대응하기도 하는데</a:t>
            </a:r>
            <a:r>
              <a:rPr lang="en-US" altLang="ko-KR" dirty="0"/>
              <a:t>, </a:t>
            </a:r>
            <a:r>
              <a:rPr lang="ko-KR" altLang="en-US" dirty="0"/>
              <a:t>이 경우 맥락에 따라 함수</a:t>
            </a:r>
            <a:r>
              <a:rPr lang="en-US" altLang="ko-KR" dirty="0"/>
              <a:t>(function)</a:t>
            </a:r>
            <a:r>
              <a:rPr lang="ko-KR" altLang="en-US" dirty="0"/>
              <a:t>와 사상</a:t>
            </a:r>
            <a:r>
              <a:rPr lang="en-US" altLang="ko-KR" dirty="0"/>
              <a:t>(morphism) </a:t>
            </a:r>
            <a:r>
              <a:rPr lang="ko-KR" altLang="en-US" dirty="0"/>
              <a:t>모두의 의미로 사용될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函數</a:t>
            </a:r>
            <a:r>
              <a:rPr lang="en-US" altLang="ko-KR" dirty="0"/>
              <a:t>, function) </a:t>
            </a:r>
            <a:r>
              <a:rPr lang="en-US" altLang="ko-KR" dirty="0" smtClean="0"/>
              <a:t>f:X</a:t>
            </a:r>
            <a:r>
              <a:rPr lang="en-US" altLang="ko-KR" dirty="0"/>
              <a:t>→</a:t>
            </a:r>
            <a:r>
              <a:rPr lang="en-US" altLang="ko-KR" dirty="0" smtClean="0"/>
              <a:t>Y</a:t>
            </a:r>
            <a:r>
              <a:rPr lang="ko-KR" altLang="en-US" dirty="0" smtClean="0"/>
              <a:t>란 </a:t>
            </a:r>
            <a:r>
              <a:rPr lang="ko-KR" altLang="en-US" dirty="0"/>
              <a:t>집합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ko-KR" altLang="en-US" dirty="0"/>
              <a:t>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</a:t>
            </a:r>
            <a:r>
              <a:rPr lang="ko-KR" altLang="en-US" dirty="0"/>
              <a:t>원소 사이에 주어진 다음 성질을 만족하는 대응으로 정의된다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8838"/>
            <a:ext cx="3400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정의역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어떤 함수의 공역</a:t>
            </a:r>
            <a:r>
              <a:rPr lang="en-US" altLang="ko-KR" dirty="0"/>
              <a:t>(</a:t>
            </a:r>
            <a:r>
              <a:rPr lang="ko-KR" altLang="en-US" dirty="0"/>
              <a:t>共域</a:t>
            </a:r>
            <a:r>
              <a:rPr lang="en-US" altLang="ko-KR" dirty="0"/>
              <a:t>, </a:t>
            </a:r>
            <a:r>
              <a:rPr lang="en-US" altLang="ko-KR" dirty="0" smtClean="0"/>
              <a:t>codomain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공변역</a:t>
            </a:r>
            <a:r>
              <a:rPr lang="en-US" altLang="ko-KR" dirty="0"/>
              <a:t>(</a:t>
            </a:r>
            <a:r>
              <a:rPr lang="ko-KR" altLang="en-US" dirty="0" err="1"/>
              <a:t>共變域</a:t>
            </a:r>
            <a:r>
              <a:rPr lang="en-US" altLang="ko-KR" dirty="0"/>
              <a:t>)</a:t>
            </a:r>
            <a:r>
              <a:rPr lang="ko-KR" altLang="en-US" dirty="0"/>
              <a:t>은 이 함수의 값들이 속하는 집합이다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26" y="3429000"/>
            <a:ext cx="36480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64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치역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 어떤 함수의 </a:t>
            </a:r>
            <a:r>
              <a:rPr lang="ko-KR" altLang="en-US" dirty="0" err="1"/>
              <a:t>정의역</a:t>
            </a:r>
            <a:r>
              <a:rPr lang="en-US" altLang="ko-KR" dirty="0"/>
              <a:t>(</a:t>
            </a:r>
            <a:r>
              <a:rPr lang="ko-KR" altLang="en-US" dirty="0" err="1"/>
              <a:t>定義域</a:t>
            </a:r>
            <a:r>
              <a:rPr lang="en-US" altLang="ko-KR" dirty="0"/>
              <a:t>, </a:t>
            </a:r>
            <a:r>
              <a:rPr lang="en-US" altLang="ko-KR" dirty="0" smtClean="0"/>
              <a:t>domain</a:t>
            </a:r>
            <a:r>
              <a:rPr lang="en-US" altLang="ko-KR" dirty="0"/>
              <a:t>)</a:t>
            </a:r>
            <a:r>
              <a:rPr lang="ko-KR" altLang="en-US" dirty="0"/>
              <a:t>은 그 함수의 값이 정의된 집합이다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 함수의 </a:t>
            </a:r>
            <a:r>
              <a:rPr lang="ko-KR" altLang="en-US" dirty="0" err="1"/>
              <a:t>치역</a:t>
            </a:r>
            <a:r>
              <a:rPr lang="en-US" altLang="ko-KR" dirty="0"/>
              <a:t>(</a:t>
            </a:r>
            <a:r>
              <a:rPr lang="ko-KR" altLang="en-US" dirty="0" err="1"/>
              <a:t>値域</a:t>
            </a:r>
            <a:r>
              <a:rPr lang="en-US" altLang="ko-KR" dirty="0"/>
              <a:t>, </a:t>
            </a:r>
            <a:r>
              <a:rPr lang="en-US" altLang="ko-KR" dirty="0" smtClean="0"/>
              <a:t>range</a:t>
            </a:r>
            <a:r>
              <a:rPr lang="en-US" altLang="ko-KR" dirty="0"/>
              <a:t>)</a:t>
            </a:r>
            <a:r>
              <a:rPr lang="ko-KR" altLang="en-US" dirty="0"/>
              <a:t>이라고 하는 것은 함수의 모든 </a:t>
            </a:r>
            <a:r>
              <a:rPr lang="en-US" altLang="ko-KR" dirty="0"/>
              <a:t>"</a:t>
            </a:r>
            <a:r>
              <a:rPr lang="ko-KR" altLang="en-US" dirty="0"/>
              <a:t>출력</a:t>
            </a:r>
            <a:r>
              <a:rPr lang="en-US" altLang="ko-KR" dirty="0"/>
              <a:t>"</a:t>
            </a:r>
            <a:r>
              <a:rPr lang="ko-KR" altLang="en-US" dirty="0"/>
              <a:t>값의 집합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81" y="3645024"/>
            <a:ext cx="36480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6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단사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단사</a:t>
            </a:r>
            <a:r>
              <a:rPr lang="en-US" altLang="ko-KR" dirty="0"/>
              <a:t>(injective) </a:t>
            </a:r>
            <a:r>
              <a:rPr lang="ko-KR" altLang="en-US" dirty="0"/>
              <a:t>또는 일대일</a:t>
            </a:r>
            <a:r>
              <a:rPr lang="en-US" altLang="ko-KR" dirty="0"/>
              <a:t>(one-to-one)</a:t>
            </a:r>
            <a:r>
              <a:rPr lang="ko-KR" altLang="en-US" dirty="0"/>
              <a:t>이라 하고 일대일인 함수를 단사함수</a:t>
            </a:r>
            <a:r>
              <a:rPr lang="en-US" altLang="ko-KR" dirty="0"/>
              <a:t>(injection) </a:t>
            </a:r>
            <a:r>
              <a:rPr lang="ko-KR" altLang="en-US" dirty="0"/>
              <a:t>또는 </a:t>
            </a:r>
            <a:r>
              <a:rPr lang="ko-KR" altLang="en-US" dirty="0" smtClean="0"/>
              <a:t>일대일 함수</a:t>
            </a:r>
            <a:r>
              <a:rPr lang="en-US" altLang="ko-KR" dirty="0"/>
              <a:t>(one-to-one function)</a:t>
            </a:r>
            <a:r>
              <a:rPr lang="ko-KR" altLang="en-US" dirty="0"/>
              <a:t>이라 한다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1981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1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2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함수 기초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3.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</a:t>
            </a:r>
            <a:r>
              <a:rPr lang="ko-KR" altLang="en-US" sz="4000" dirty="0" smtClean="0"/>
              <a:t>관계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실수 </a:t>
            </a:r>
            <a:r>
              <a:rPr lang="en-US" altLang="ko-KR" dirty="0"/>
              <a:t>[</a:t>
            </a:r>
            <a:r>
              <a:rPr lang="ko-KR" altLang="en-US" dirty="0"/>
              <a:t>實數</a:t>
            </a:r>
            <a:r>
              <a:rPr lang="en-US" altLang="ko-KR" dirty="0"/>
              <a:t>, real number] </a:t>
            </a:r>
            <a:r>
              <a:rPr lang="ko-KR" altLang="en-US" dirty="0" smtClean="0"/>
              <a:t>정수의 </a:t>
            </a:r>
            <a:r>
              <a:rPr lang="ko-KR" altLang="en-US" dirty="0"/>
              <a:t>몫으로 정의되는 유리수의 범위에서는 대소의 순서를 정할 수 있으며</a:t>
            </a:r>
            <a:r>
              <a:rPr lang="en-US" altLang="ko-KR" dirty="0"/>
              <a:t>, </a:t>
            </a:r>
            <a:r>
              <a:rPr lang="ko-KR" altLang="en-US" dirty="0"/>
              <a:t>사칙연산을 자유로이 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그러나 </a:t>
            </a:r>
            <a:r>
              <a:rPr lang="ko-KR" altLang="en-US" dirty="0"/>
              <a:t>이 범위에서는 역시 불완전한 점이 많다</a:t>
            </a:r>
            <a:r>
              <a:rPr lang="en-US" altLang="ko-KR" dirty="0"/>
              <a:t>. </a:t>
            </a:r>
            <a:r>
              <a:rPr lang="ko-KR" altLang="en-US" dirty="0"/>
              <a:t>이를테면</a:t>
            </a:r>
            <a:r>
              <a:rPr lang="en-US" altLang="ko-KR" dirty="0"/>
              <a:t>, </a:t>
            </a:r>
            <a:r>
              <a:rPr lang="ko-KR" altLang="en-US" dirty="0"/>
              <a:t>단위의 길이를 가지는 정사각형의 대각선의 길이</a:t>
            </a:r>
            <a:r>
              <a:rPr lang="en-US" altLang="ko-KR" dirty="0"/>
              <a:t>(x</a:t>
            </a:r>
            <a:r>
              <a:rPr lang="ko-KR" altLang="en-US" dirty="0"/>
              <a:t>＝</a:t>
            </a:r>
            <a:r>
              <a:rPr lang="en-US" altLang="ko-KR" dirty="0"/>
              <a:t>2</a:t>
            </a:r>
            <a:r>
              <a:rPr lang="ko-KR" altLang="en-US" dirty="0"/>
              <a:t>의 근</a:t>
            </a:r>
            <a:r>
              <a:rPr lang="en-US" altLang="ko-KR" dirty="0"/>
              <a:t>)</a:t>
            </a:r>
            <a:r>
              <a:rPr lang="ko-KR" altLang="en-US" dirty="0"/>
              <a:t>는 유리수로 나타낼 수 없다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이와 </a:t>
            </a:r>
            <a:r>
              <a:rPr lang="ko-KR" altLang="en-US" dirty="0"/>
              <a:t>같은 결함을 보완하기 위하여 유리수에 무리수를 첨가하여 수의 범위를 실수까지 확장한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전</a:t>
            </a:r>
            <a:r>
              <a:rPr lang="ko-KR" altLang="en-US" dirty="0" smtClean="0"/>
              <a:t>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공역의 모든 원소에게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적어도 하나의 원소를 대응시킨다면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치역이</a:t>
            </a:r>
            <a:r>
              <a:rPr lang="ko-KR" altLang="en-US" dirty="0" smtClean="0"/>
              <a:t> 공역과 같다면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전사</a:t>
            </a:r>
            <a:r>
              <a:rPr lang="en-US" altLang="ko-KR" dirty="0"/>
              <a:t>(</a:t>
            </a:r>
            <a:r>
              <a:rPr lang="en-US" altLang="ko-KR" dirty="0" err="1"/>
              <a:t>surjective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Y </a:t>
            </a:r>
            <a:r>
              <a:rPr lang="ko-KR" altLang="en-US" dirty="0" smtClean="0"/>
              <a:t>로</a:t>
            </a:r>
            <a:r>
              <a:rPr lang="en-US" altLang="ko-KR" dirty="0"/>
              <a:t>(onto)</a:t>
            </a:r>
            <a:r>
              <a:rPr lang="ko-KR" altLang="en-US" dirty="0"/>
              <a:t>의 함수라 한다</a:t>
            </a:r>
            <a:r>
              <a:rPr lang="en-US" altLang="ko-KR" dirty="0"/>
              <a:t>. </a:t>
            </a:r>
            <a:r>
              <a:rPr lang="ko-KR" altLang="en-US" dirty="0"/>
              <a:t>전사인 함수를 전사함수</a:t>
            </a:r>
            <a:r>
              <a:rPr lang="en-US" altLang="ko-KR" dirty="0"/>
              <a:t>(surjection)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61" y="3712840"/>
            <a:ext cx="20764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전단사</a:t>
            </a:r>
            <a:r>
              <a:rPr lang="ko-KR" altLang="en-US" dirty="0" smtClean="0"/>
              <a:t>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f:X→Y</a:t>
            </a:r>
            <a:r>
              <a:rPr lang="ko-KR" altLang="en-US" dirty="0"/>
              <a:t>가 전사이고 단사일 때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</a:t>
            </a:r>
            <a:r>
              <a:rPr lang="ko-KR" altLang="en-US" dirty="0" err="1"/>
              <a:t>전단사</a:t>
            </a:r>
            <a:r>
              <a:rPr lang="en-US" altLang="ko-KR" dirty="0"/>
              <a:t>(</a:t>
            </a:r>
            <a:r>
              <a:rPr lang="en-US" altLang="ko-KR" dirty="0" err="1"/>
              <a:t>bijective</a:t>
            </a:r>
            <a:r>
              <a:rPr lang="en-US" altLang="ko-KR" dirty="0"/>
              <a:t>)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  <a:r>
              <a:rPr lang="ko-KR" altLang="en-US" dirty="0"/>
              <a:t>전단사인 함수를 </a:t>
            </a:r>
            <a:r>
              <a:rPr lang="ko-KR" altLang="en-US" dirty="0" err="1"/>
              <a:t>전단사함수</a:t>
            </a:r>
            <a:r>
              <a:rPr lang="en-US" altLang="ko-KR" dirty="0"/>
              <a:t>(</a:t>
            </a:r>
            <a:r>
              <a:rPr lang="en-US" altLang="ko-KR" dirty="0" err="1"/>
              <a:t>bijection</a:t>
            </a:r>
            <a:r>
              <a:rPr lang="en-US" altLang="ko-KR" dirty="0"/>
              <a:t>) </a:t>
            </a:r>
            <a:r>
              <a:rPr lang="ko-KR" altLang="en-US" dirty="0"/>
              <a:t>또는 일대일 대응</a:t>
            </a:r>
            <a:r>
              <a:rPr lang="en-US" altLang="ko-KR" dirty="0"/>
              <a:t>(one-to-one correspondence)</a:t>
            </a:r>
            <a:r>
              <a:rPr lang="ko-KR" altLang="en-US" dirty="0"/>
              <a:t>라 한다</a:t>
            </a:r>
            <a:r>
              <a:rPr lang="en-US" altLang="ko-KR" dirty="0"/>
              <a:t>. one-to-one &amp; onto</a:t>
            </a:r>
            <a:r>
              <a:rPr lang="ko-KR" altLang="en-US" dirty="0"/>
              <a:t>라고도 많이 사용한다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45464"/>
            <a:ext cx="20288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초월함수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초월함수</a:t>
            </a:r>
            <a:r>
              <a:rPr lang="en-US" altLang="ko-KR" dirty="0"/>
              <a:t>(</a:t>
            </a:r>
            <a:r>
              <a:rPr lang="ko-KR" altLang="en-US" dirty="0"/>
              <a:t>超越函數</a:t>
            </a:r>
            <a:r>
              <a:rPr lang="en-US" altLang="ko-KR" dirty="0"/>
              <a:t>)</a:t>
            </a:r>
            <a:r>
              <a:rPr lang="ko-KR" altLang="en-US" dirty="0"/>
              <a:t>란 대수함수와 대조적으로</a:t>
            </a:r>
            <a:r>
              <a:rPr lang="en-US" altLang="ko-KR" dirty="0"/>
              <a:t>, </a:t>
            </a:r>
            <a:r>
              <a:rPr lang="ko-KR" altLang="en-US" dirty="0"/>
              <a:t>계수만으로 이루어진 다항식을 만족시키지 않는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초월함수란 </a:t>
            </a:r>
            <a:r>
              <a:rPr lang="ko-KR" altLang="en-US" dirty="0"/>
              <a:t>유한한 가감승제의 대수 연산으로 표현할 수 없기 때문에 대수적인 것을 초월하는 함수이다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초월함수의 예로 로그함수</a:t>
            </a:r>
            <a:r>
              <a:rPr lang="en-US" altLang="ko-KR" dirty="0"/>
              <a:t>, </a:t>
            </a:r>
            <a:r>
              <a:rPr lang="ko-KR" altLang="en-US" dirty="0"/>
              <a:t>삼각함수 등이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역함수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f:X→</a:t>
            </a:r>
            <a:r>
              <a:rPr lang="en-US" altLang="ko-KR" dirty="0" smtClean="0"/>
              <a:t>Y</a:t>
            </a:r>
            <a:r>
              <a:rPr lang="ko-KR" altLang="en-US" dirty="0"/>
              <a:t> </a:t>
            </a:r>
            <a:r>
              <a:rPr lang="ko-KR" altLang="en-US" dirty="0" smtClean="0"/>
              <a:t>함수에 대한 대응관계가 반대로 되는 것을 역함수 즉 </a:t>
            </a:r>
            <a:r>
              <a:rPr lang="en-US" altLang="ko-KR" dirty="0"/>
              <a:t>f </a:t>
            </a:r>
            <a:r>
              <a:rPr lang="en-US" altLang="ko-KR" baseline="30000" dirty="0"/>
              <a:t>-1</a:t>
            </a:r>
            <a:r>
              <a:rPr lang="en-US" altLang="ko-KR" dirty="0"/>
              <a:t>: Y → X.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4112"/>
            <a:ext cx="230425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94112"/>
            <a:ext cx="2376264" cy="208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6" y="3938537"/>
            <a:ext cx="13144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항등함수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항등함수와</a:t>
            </a:r>
            <a:r>
              <a:rPr lang="ko-KR" altLang="en-US" dirty="0" smtClean="0"/>
              <a:t> 함수를 합성하면 결과는 함수와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함수와 역함수를 합성하면 </a:t>
            </a:r>
            <a:r>
              <a:rPr lang="ko-KR" altLang="en-US" dirty="0" err="1" smtClean="0"/>
              <a:t>항등함수가</a:t>
            </a:r>
            <a:r>
              <a:rPr lang="ko-KR" altLang="en-US" dirty="0" smtClean="0"/>
              <a:t>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131840" y="4742588"/>
            <a:ext cx="2910805" cy="571500"/>
            <a:chOff x="3131840" y="4221088"/>
            <a:chExt cx="2910805" cy="571500"/>
          </a:xfrm>
        </p:grpSpPr>
        <p:pic>
          <p:nvPicPr>
            <p:cNvPr id="1884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7048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221088"/>
              <a:ext cx="7524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021" y="4392538"/>
              <a:ext cx="2667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239369"/>
              <a:ext cx="39052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283054" y="4279309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99" y="3717032"/>
            <a:ext cx="30003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합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함수합성</a:t>
            </a:r>
            <a:r>
              <a:rPr lang="en-US" altLang="ko-KR" dirty="0"/>
              <a:t> function composition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합성</a:t>
            </a:r>
            <a:r>
              <a:rPr lang="en-US" altLang="ko-KR" dirty="0"/>
              <a:t>(</a:t>
            </a:r>
            <a:r>
              <a:rPr lang="ko-KR" altLang="en-US" dirty="0" err="1"/>
              <a:t>函數의合成</a:t>
            </a:r>
            <a:r>
              <a:rPr lang="en-US" altLang="ko-KR" dirty="0"/>
              <a:t>, </a:t>
            </a:r>
            <a:r>
              <a:rPr lang="en-US" altLang="ko-KR" dirty="0" smtClean="0"/>
              <a:t>function </a:t>
            </a:r>
            <a:r>
              <a:rPr lang="en-US" altLang="ko-KR" dirty="0"/>
              <a:t>composition)</a:t>
            </a:r>
            <a:r>
              <a:rPr lang="ko-KR" altLang="en-US" dirty="0"/>
              <a:t>은 한 함수의 공역이 다른 함수의 </a:t>
            </a:r>
            <a:r>
              <a:rPr lang="ko-KR" altLang="en-US" dirty="0" err="1"/>
              <a:t>정의역과</a:t>
            </a:r>
            <a:r>
              <a:rPr lang="ko-KR" altLang="en-US" dirty="0"/>
              <a:t> 일치하는 경우 두 함수를 이어 하나의 함수로 만드는 연산이다</a:t>
            </a:r>
            <a:r>
              <a:rPr lang="en-US" altLang="ko-KR" dirty="0"/>
              <a:t>. </a:t>
            </a:r>
            <a:r>
              <a:rPr lang="ko-KR" altLang="en-US" dirty="0"/>
              <a:t>이렇게 얻어진 함수를 합성 함수</a:t>
            </a:r>
            <a:r>
              <a:rPr lang="en-US" altLang="ko-KR" dirty="0"/>
              <a:t>(</a:t>
            </a:r>
            <a:r>
              <a:rPr lang="ko-KR" altLang="en-US" dirty="0" smtClean="0"/>
              <a:t>合成函數</a:t>
            </a:r>
            <a:r>
              <a:rPr lang="en-US" altLang="ko-KR" dirty="0" smtClean="0"/>
              <a:t>composite </a:t>
            </a:r>
            <a:r>
              <a:rPr lang="en-US" altLang="ko-KR" dirty="0"/>
              <a:t>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4524375" cy="25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교환법칙은 반드시 성립하지 않는다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2324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함수합성의 결합법칙은 성립한다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388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1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복</a:t>
            </a:r>
            <a:r>
              <a:rPr lang="ko-KR" altLang="en-US" dirty="0"/>
              <a:t>소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mapping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mapping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관리하는 데이터 타입이</a:t>
            </a:r>
            <a:r>
              <a:rPr lang="ko-KR" altLang="en-US" dirty="0"/>
              <a:t>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요소들은 </a:t>
            </a:r>
            <a:r>
              <a:rPr lang="ko-KR" altLang="en-US" dirty="0" err="1" smtClean="0"/>
              <a:t>변경가능함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참</a:t>
              </a:r>
              <a:r>
                <a:rPr lang="ko-KR" altLang="en-US" sz="1200" dirty="0"/>
                <a:t>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</a:t>
              </a:r>
              <a:r>
                <a:rPr lang="ko-KR" altLang="en-US" sz="800" dirty="0"/>
                <a:t>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참조</a:t>
              </a:r>
              <a:endParaRPr lang="ko-KR" altLang="en-US" sz="800" dirty="0"/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1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클래스 내부에서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key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mapping </a:t>
            </a:r>
            <a:r>
              <a:rPr lang="ko-KR" altLang="en-US" dirty="0" smtClean="0"/>
              <a:t>타입은 기본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처리가 되는 경우만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/>
              <a:t> </a:t>
            </a:r>
            <a:r>
              <a:rPr lang="ko-KR" altLang="en-US" dirty="0" smtClean="0"/>
              <a:t>내의 리스트 등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이 들어오면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를 만들 수 없어 에러 처리됨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직접 만들거나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쌍을 구성해야 함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6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복소수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복소수</a:t>
            </a:r>
            <a:r>
              <a:rPr lang="en-US" altLang="ko-KR" dirty="0"/>
              <a:t>(</a:t>
            </a:r>
            <a:r>
              <a:rPr lang="ko-KR" altLang="en-US" dirty="0"/>
              <a:t>複素數</a:t>
            </a:r>
            <a:r>
              <a:rPr lang="en-US" altLang="ko-KR" dirty="0"/>
              <a:t>, complex number)</a:t>
            </a:r>
            <a:r>
              <a:rPr lang="ko-KR" altLang="en-US" dirty="0"/>
              <a:t>는 다음 꼴로 나타낼 수 있는 수 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err="1" smtClean="0"/>
              <a:t>a+bi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때 </a:t>
            </a:r>
            <a:r>
              <a:rPr lang="en-US" altLang="ko-KR" dirty="0" smtClean="0"/>
              <a:t>a</a:t>
            </a:r>
            <a:r>
              <a:rPr lang="en-US" altLang="ko-KR" dirty="0"/>
              <a:t>, </a:t>
            </a:r>
            <a:r>
              <a:rPr lang="en-US" altLang="ko-KR" dirty="0" smtClean="0"/>
              <a:t>b</a:t>
            </a:r>
            <a:r>
              <a:rPr lang="ko-KR" altLang="en-US" dirty="0"/>
              <a:t>는 실수이고 </a:t>
            </a:r>
            <a:r>
              <a:rPr lang="en-US" altLang="ko-KR" dirty="0" err="1" smtClean="0"/>
              <a:t>i</a:t>
            </a:r>
            <a:r>
              <a:rPr lang="ko-KR" altLang="en-US" dirty="0"/>
              <a:t>는 허수단위로 </a:t>
            </a:r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=-1</a:t>
            </a:r>
            <a:r>
              <a:rPr lang="ko-KR" altLang="en-US" dirty="0" smtClean="0"/>
              <a:t>을 </a:t>
            </a:r>
            <a:r>
              <a:rPr lang="ko-KR" altLang="en-US" dirty="0"/>
              <a:t>만족한다</a:t>
            </a:r>
            <a:r>
              <a:rPr lang="en-US" altLang="ko-KR" dirty="0"/>
              <a:t>. </a:t>
            </a:r>
            <a:r>
              <a:rPr lang="ko-KR" altLang="en-US" dirty="0"/>
              <a:t>실수 </a:t>
            </a:r>
            <a:r>
              <a:rPr lang="en-US" altLang="ko-KR" dirty="0" smtClean="0"/>
              <a:t>a</a:t>
            </a:r>
            <a:r>
              <a:rPr lang="ko-KR" altLang="en-US" dirty="0"/>
              <a:t>를 그 복소수의 </a:t>
            </a:r>
            <a:r>
              <a:rPr lang="ko-KR" altLang="en-US" dirty="0" err="1"/>
              <a:t>실수부</a:t>
            </a:r>
            <a:r>
              <a:rPr lang="en-US" altLang="ko-KR" dirty="0"/>
              <a:t>, </a:t>
            </a:r>
            <a:r>
              <a:rPr lang="ko-KR" altLang="en-US" dirty="0"/>
              <a:t>실수 </a:t>
            </a:r>
            <a:r>
              <a:rPr lang="en-US" altLang="ko-KR" dirty="0" smtClean="0"/>
              <a:t>b</a:t>
            </a:r>
            <a:r>
              <a:rPr lang="ko-KR" altLang="en-US" dirty="0"/>
              <a:t>를 복소수의 </a:t>
            </a:r>
            <a:r>
              <a:rPr lang="ko-KR" altLang="en-US" dirty="0" err="1"/>
              <a:t>허수부라고</a:t>
            </a:r>
            <a:r>
              <a:rPr lang="ko-KR" altLang="en-US" dirty="0"/>
              <a:t> 부른다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모든 </a:t>
            </a:r>
            <a:r>
              <a:rPr lang="ko-KR" altLang="en-US" dirty="0"/>
              <a:t>실수는 복소수에 포함된다</a:t>
            </a:r>
            <a:r>
              <a:rPr lang="en-US" altLang="ko-KR" dirty="0"/>
              <a:t>. </a:t>
            </a:r>
            <a:r>
              <a:rPr lang="ko-KR" altLang="en-US" dirty="0"/>
              <a:t>왜냐하면 모든 실수는 허수부가 </a:t>
            </a:r>
            <a:r>
              <a:rPr lang="en-US" altLang="ko-KR" dirty="0"/>
              <a:t>0</a:t>
            </a:r>
            <a:r>
              <a:rPr lang="ko-KR" altLang="en-US" dirty="0"/>
              <a:t>인 복소수로 표시할 수 있기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en-US" altLang="ko-KR" dirty="0" smtClean="0"/>
              <a:t>- </a:t>
            </a:r>
            <a:r>
              <a:rPr lang="en-US" altLang="ko-KR" dirty="0"/>
              <a:t>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원소를 검색 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할당하면 추가하고 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변경하면 기존 값을 변경함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없으므로 추가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있는 값을 변경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</a:t>
            </a:r>
            <a:r>
              <a:rPr lang="en-US" altLang="ko-KR" dirty="0" smtClean="0"/>
              <a:t>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원소들을 삭제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원소 하나 삭제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든</a:t>
            </a:r>
            <a:r>
              <a:rPr lang="ko-KR" altLang="en-US" dirty="0" smtClean="0"/>
              <a:t> 원소 삭제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내장함수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Dictionary </a:t>
            </a:r>
            <a:r>
              <a:rPr lang="ko-KR" altLang="en-US" dirty="0" smtClean="0"/>
              <a:t>타입에 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원소들을 삭제</a:t>
            </a:r>
            <a:r>
              <a:rPr lang="en-US" altLang="ko-KR" dirty="0" smtClean="0"/>
              <a:t>, dictionary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785764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/>
                <a:gridCol w="5472608"/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map </a:t>
                      </a:r>
                      <a:r>
                        <a:rPr lang="en-US" sz="1400" dirty="0">
                          <a:effectLst/>
                        </a:rPr>
                        <a:t>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smtClean="0"/>
              <a:t>dictionary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95212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키가 없을 경우 </a:t>
            </a:r>
            <a:r>
              <a:rPr lang="en-US" altLang="ko-KR" dirty="0" err="1" smtClean="0"/>
              <a:t>KeyError</a:t>
            </a:r>
            <a:r>
              <a:rPr lang="ko-KR" altLang="en-US" dirty="0" smtClean="0"/>
              <a:t>가 발생하므로 </a:t>
            </a:r>
            <a:r>
              <a:rPr lang="en-US" altLang="ko-KR" dirty="0" smtClean="0"/>
              <a:t>get()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읽어서 처리하면 오류발생을 막을 수 있</a:t>
            </a:r>
            <a:r>
              <a:rPr lang="ko-KR" altLang="en-US" dirty="0"/>
              <a:t>음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설정할 수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갱신할 때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지정해서 처리 가능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9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복소수 연산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복소수</a:t>
            </a:r>
            <a:r>
              <a:rPr lang="en-US" altLang="ko-KR" dirty="0"/>
              <a:t>(</a:t>
            </a:r>
            <a:r>
              <a:rPr lang="ko-KR" altLang="en-US" dirty="0"/>
              <a:t>複素數</a:t>
            </a:r>
            <a:r>
              <a:rPr lang="en-US" altLang="ko-KR" dirty="0"/>
              <a:t>, complex number)</a:t>
            </a:r>
            <a:r>
              <a:rPr lang="ko-KR" altLang="en-US" dirty="0"/>
              <a:t>는 다음 </a:t>
            </a:r>
            <a:r>
              <a:rPr lang="ko-KR" altLang="en-US" dirty="0" smtClean="0"/>
              <a:t>꼴로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60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32755"/>
            <a:ext cx="25050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0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5181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50851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나눗셈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갱신하고 이를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연산자나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호출해서 처리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dict.update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연결할때</a:t>
            </a:r>
            <a:r>
              <a:rPr lang="ko-KR" altLang="en-US" dirty="0" smtClean="0"/>
              <a:t> 사용하면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겹칠 경우는 인자로 전달 받은 값으로 갱신됨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iteritems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iterkeys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전환해서 처리하는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버전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버전변</a:t>
            </a:r>
            <a:r>
              <a:rPr lang="ko-KR" altLang="en-US" dirty="0"/>
              <a:t>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err="1" smtClean="0"/>
              <a:t>keys,items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결과가 리스트 타입에서 객체타입으로 변경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4770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 타입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keys, values, items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버전 변경에서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타입이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변경되어 동일한 결과를 인지하려면 </a:t>
            </a:r>
            <a:r>
              <a:rPr lang="en-US" altLang="ko-KR" dirty="0" smtClean="0"/>
              <a:t>list()</a:t>
            </a:r>
            <a:r>
              <a:rPr lang="ko-KR" altLang="en-US" dirty="0" smtClean="0"/>
              <a:t>로 변환 필요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/values/items: for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실제 값만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:  set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</a:t>
            </a: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이용해서 처리 가능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7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/keys/values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8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항등원</a:t>
            </a:r>
            <a:r>
              <a:rPr lang="en-US" altLang="ko-KR" dirty="0" smtClean="0"/>
              <a:t>,</a:t>
            </a:r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dict.viewitems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키와 값을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타입으로 처리하는 객체 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통합 됨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0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타입에서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처리함 결과로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처리할 수 있음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keys()/items()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사전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사</a:t>
            </a:r>
            <a:r>
              <a:rPr lang="ko-KR" altLang="en-US" dirty="0"/>
              <a:t>전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</a:t>
            </a:r>
            <a:r>
              <a:rPr lang="en-US" altLang="ko-KR" dirty="0"/>
              <a:t>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(</a:t>
            </a:r>
            <a:r>
              <a:rPr lang="en-US" altLang="ko-KR" dirty="0" err="1" smtClean="0"/>
              <a:t>k,v</a:t>
            </a:r>
            <a:r>
              <a:rPr lang="en-US" altLang="ko-KR" dirty="0" smtClean="0"/>
              <a:t>)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:  </a:t>
            </a:r>
            <a:r>
              <a:rPr lang="ko-KR" altLang="en-US" dirty="0" smtClean="0"/>
              <a:t>단</a:t>
            </a:r>
            <a:r>
              <a:rPr lang="ko-KR" altLang="en-US" dirty="0"/>
              <a:t>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comprehension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</a:t>
            </a:r>
            <a:r>
              <a:rPr lang="en-US" altLang="ko-KR" dirty="0" smtClean="0"/>
              <a:t>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4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 그래프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함수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함수를 만들고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그래프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924944"/>
            <a:ext cx="5010150" cy="356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8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 함수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차 함수를 만들고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그래프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8387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8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항등</a:t>
            </a:r>
            <a:r>
              <a:rPr lang="ko-KR" altLang="en-US" dirty="0" err="1"/>
              <a:t>원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항등원</a:t>
            </a:r>
            <a:r>
              <a:rPr lang="en-US" altLang="ko-KR" dirty="0"/>
              <a:t>(</a:t>
            </a:r>
            <a:r>
              <a:rPr lang="ko-KR" altLang="en-US" dirty="0" err="1"/>
              <a:t>恒等元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집합의 </a:t>
            </a:r>
            <a:r>
              <a:rPr lang="ko-KR" altLang="en-US" dirty="0"/>
              <a:t>어떤 원소와 연산을 취해도</a:t>
            </a:r>
            <a:r>
              <a:rPr lang="en-US" altLang="ko-KR" dirty="0"/>
              <a:t>, </a:t>
            </a:r>
            <a:r>
              <a:rPr lang="ko-KR" altLang="en-US" dirty="0"/>
              <a:t>자기 자신이 되는 원소를 말한다</a:t>
            </a:r>
            <a:r>
              <a:rPr lang="en-US" altLang="ko-KR" dirty="0"/>
              <a:t>. </a:t>
            </a:r>
            <a:r>
              <a:rPr lang="ko-KR" altLang="en-US" dirty="0" smtClean="0"/>
              <a:t>쉽게 </a:t>
            </a:r>
            <a:r>
              <a:rPr lang="ko-KR" altLang="en-US" dirty="0"/>
              <a:t>말해서</a:t>
            </a:r>
            <a:r>
              <a:rPr lang="en-US" altLang="ko-KR" dirty="0"/>
              <a:t>, 1</a:t>
            </a:r>
            <a:r>
              <a:rPr lang="ko-KR" altLang="en-US" dirty="0"/>
              <a:t>개의 양을 전혀 달라 보이는 다른 양과 같게 만드는 수학적 관계를 말한다고 생각하면 된다</a:t>
            </a:r>
            <a:r>
              <a:rPr lang="en-US" altLang="ko-KR" dirty="0"/>
              <a:t>.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5"/>
            <a:ext cx="4896544" cy="200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여러 개 그래프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두개</a:t>
            </a:r>
            <a:r>
              <a:rPr lang="ko-KR" altLang="en-US" dirty="0" smtClean="0"/>
              <a:t> 함수 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,2</a:t>
            </a:r>
            <a:r>
              <a:rPr lang="ko-KR" altLang="en-US" dirty="0" smtClean="0"/>
              <a:t>차 함수를 만들고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그래프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564904"/>
            <a:ext cx="4857750" cy="392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6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선 색상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결과에 </a:t>
            </a:r>
            <a:r>
              <a:rPr lang="en-US" altLang="ko-KR" dirty="0" err="1" smtClean="0"/>
              <a:t>line_color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색상을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6952"/>
            <a:ext cx="5638800" cy="35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5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x</a:t>
            </a:r>
            <a:r>
              <a:rPr lang="ko-KR" altLang="en-US" dirty="0" smtClean="0"/>
              <a:t>축 범위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함수 그래프 </a:t>
            </a:r>
            <a:r>
              <a:rPr lang="en-US" altLang="ko-KR" dirty="0" smtClean="0"/>
              <a:t>: x</a:t>
            </a:r>
            <a:r>
              <a:rPr lang="ko-KR" altLang="en-US" dirty="0" smtClean="0"/>
              <a:t>축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함수를 만들고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(x,-5,5)</a:t>
            </a:r>
            <a:r>
              <a:rPr lang="ko-KR" altLang="en-US" dirty="0" smtClean="0"/>
              <a:t>를 제공해서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범위를 제한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140968"/>
            <a:ext cx="4762500" cy="338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3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함수에서 그래프 통합 축 제한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차함수와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차함수의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축이 제한을 통합해서 제한하려면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하나만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pic>
        <p:nvPicPr>
          <p:cNvPr id="378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91" y="3212976"/>
            <a:ext cx="4981575" cy="34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1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함수에서 각 </a:t>
            </a:r>
            <a:r>
              <a:rPr lang="ko-KR" altLang="en-US" dirty="0" err="1" smtClean="0"/>
              <a:t>그래프별</a:t>
            </a:r>
            <a:r>
              <a:rPr lang="ko-KR" altLang="en-US" dirty="0" smtClean="0"/>
              <a:t> 축 제한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차함수와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차함수의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축이 제한이 다르게 표시하려면 각 </a:t>
            </a:r>
            <a:r>
              <a:rPr lang="ko-KR" altLang="en-US" dirty="0" err="1" smtClean="0"/>
              <a:t>그래프별로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대한 제한을 별도로 넣어줘야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377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3284984"/>
            <a:ext cx="4886325" cy="333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6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y</a:t>
            </a:r>
            <a:r>
              <a:rPr lang="ko-KR" altLang="en-US" dirty="0" smtClean="0"/>
              <a:t>축 범위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함수 그래프 </a:t>
            </a:r>
            <a:r>
              <a:rPr lang="en-US" altLang="ko-KR" dirty="0" smtClean="0"/>
              <a:t>: y</a:t>
            </a:r>
            <a:r>
              <a:rPr lang="ko-KR" altLang="en-US" dirty="0" smtClean="0"/>
              <a:t>축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함수를 만들고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함수에서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=(y,-5,5)</a:t>
            </a:r>
            <a:r>
              <a:rPr lang="ko-KR" altLang="en-US" dirty="0" smtClean="0"/>
              <a:t>를 제공해서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범위를 제한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996952"/>
            <a:ext cx="4943475" cy="37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8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그래프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반수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반수</a:t>
            </a:r>
            <a:r>
              <a:rPr lang="en-US" altLang="ko-KR" dirty="0"/>
              <a:t>(</a:t>
            </a:r>
            <a:r>
              <a:rPr lang="ko-KR" altLang="en-US" dirty="0"/>
              <a:t>反數</a:t>
            </a:r>
            <a:r>
              <a:rPr lang="en-US" altLang="ko-KR" dirty="0"/>
              <a:t>)</a:t>
            </a:r>
            <a:r>
              <a:rPr lang="ko-KR" altLang="en-US" dirty="0"/>
              <a:t>는 그 수를 더했을 때 </a:t>
            </a:r>
            <a:r>
              <a:rPr lang="en-US" altLang="ko-KR" dirty="0"/>
              <a:t>0</a:t>
            </a:r>
            <a:r>
              <a:rPr lang="ko-KR" altLang="en-US" dirty="0"/>
              <a:t>이 되는 수를 말한다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/>
              <a:t>7</a:t>
            </a:r>
            <a:r>
              <a:rPr lang="ko-KR" altLang="en-US" dirty="0"/>
              <a:t>의 경우 </a:t>
            </a:r>
            <a:r>
              <a:rPr lang="en-US" altLang="ko-KR" dirty="0"/>
              <a:t>-7</a:t>
            </a:r>
            <a:r>
              <a:rPr lang="ko-KR" altLang="en-US" dirty="0"/>
              <a:t>에 </a:t>
            </a:r>
            <a:r>
              <a:rPr lang="en-US" altLang="ko-KR" dirty="0"/>
              <a:t>7</a:t>
            </a:r>
            <a:r>
              <a:rPr lang="ko-KR" altLang="en-US" dirty="0"/>
              <a:t>을 더하면 </a:t>
            </a:r>
            <a:r>
              <a:rPr lang="en-US" altLang="ko-KR" dirty="0"/>
              <a:t>0</a:t>
            </a:r>
            <a:r>
              <a:rPr lang="ko-KR" altLang="en-US" dirty="0"/>
              <a:t>이 되므로 </a:t>
            </a:r>
            <a:r>
              <a:rPr lang="en-US" altLang="ko-KR" dirty="0"/>
              <a:t>7</a:t>
            </a:r>
            <a:r>
              <a:rPr lang="ko-KR" altLang="en-US" dirty="0"/>
              <a:t>의 반수는 </a:t>
            </a:r>
            <a:r>
              <a:rPr lang="en-US" altLang="ko-KR" dirty="0"/>
              <a:t>-7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다르게 </a:t>
            </a:r>
            <a:r>
              <a:rPr lang="ko-KR" altLang="en-US" dirty="0"/>
              <a:t>말하면 어떤 양수 </a:t>
            </a:r>
            <a:r>
              <a:rPr lang="en-US" altLang="ko-KR" dirty="0"/>
              <a:t>n</a:t>
            </a:r>
            <a:r>
              <a:rPr lang="ko-KR" altLang="en-US" dirty="0"/>
              <a:t>의 반수는 그와 절댓값이 같은 음수라고 할 수 있으며 그 역도 성립한다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유리수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복소수는 음수가 있기 때문에 모두 반수가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설명자료</a:t>
            </a:r>
            <a:r>
              <a:rPr lang="en-US" altLang="ko-KR" dirty="0" smtClean="0"/>
              <a:t>:legend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그래프에 대한 설명자료 </a:t>
            </a:r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pic>
        <p:nvPicPr>
          <p:cNvPr id="368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943475" cy="351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함수 그래프 </a:t>
            </a:r>
            <a:r>
              <a:rPr lang="en-US" altLang="ko-KR" dirty="0"/>
              <a:t>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 내의 텍스트 정보</a:t>
            </a:r>
            <a:r>
              <a:rPr lang="en-US" altLang="ko-KR" dirty="0" smtClean="0"/>
              <a:t>(title,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제공해서 그래프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29" y="2996952"/>
            <a:ext cx="7029450" cy="345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자동 </a:t>
            </a:r>
            <a:r>
              <a:rPr lang="en-US" altLang="ko-KR" dirty="0" smtClean="0"/>
              <a:t>show </a:t>
            </a:r>
            <a:r>
              <a:rPr lang="ko-KR" altLang="en-US" dirty="0" smtClean="0"/>
              <a:t>차단하기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자동 그래프 표시 제한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함수만 작동해도 그래프가 그려진다</a:t>
            </a:r>
            <a:r>
              <a:rPr lang="en-US" altLang="ko-KR" dirty="0" smtClean="0"/>
              <a:t>.  show=False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제공해서 자동 그리기를 제한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73016"/>
            <a:ext cx="56388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Show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show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함수만 작동해도 그래프가 그려진다</a:t>
            </a:r>
            <a:r>
              <a:rPr lang="en-US" altLang="ko-KR" dirty="0" smtClean="0"/>
              <a:t>.  show=False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제공해서 자동 그리기를 제한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4464496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3555863"/>
            <a:ext cx="2808312" cy="236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5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plot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여러 </a:t>
            </a:r>
            <a:r>
              <a:rPr lang="en-US" altLang="ko-KR" dirty="0"/>
              <a:t>plot </a:t>
            </a:r>
            <a:r>
              <a:rPr lang="ko-KR" altLang="en-US" dirty="0"/>
              <a:t>함수로 </a:t>
            </a:r>
            <a:r>
              <a:rPr lang="ko-KR" altLang="en-US" dirty="0" smtClean="0"/>
              <a:t>그래프를 그리면 각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별로 그래프가 그려짐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82200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3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그래프 그리기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3843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6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2996952"/>
            <a:ext cx="331236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7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에 여러 그래프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그래프에 산식을 여러 개 넣으면 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에 그래프가 통합해서 그려짐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4464496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3555863"/>
            <a:ext cx="2808312" cy="236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곱셈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 smtClean="0"/>
              <a:t>,reciprocal</a:t>
            </a:r>
            <a:r>
              <a:rPr lang="en-US" altLang="ko-KR" dirty="0"/>
              <a:t>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1680" y="4005064"/>
            <a:ext cx="573650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의 역수는  </a:t>
            </a:r>
            <a:r>
              <a:rPr lang="en-US" altLang="ko-KR" dirty="0">
                <a:solidFill>
                  <a:schemeClr val="tx1"/>
                </a:solidFill>
              </a:rPr>
              <a:t>1/x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en-US" altLang="ko-KR" baseline="30000" dirty="0">
                <a:solidFill>
                  <a:schemeClr val="tx1"/>
                </a:solidFill>
              </a:rPr>
              <a:t> -1</a:t>
            </a:r>
            <a:r>
              <a:rPr lang="ko-KR" altLang="en-US" dirty="0">
                <a:solidFill>
                  <a:schemeClr val="tx1"/>
                </a:solidFill>
              </a:rPr>
              <a:t>로 표기한다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곱해서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이 되는 두 수를 서로 역수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plot </a:t>
            </a:r>
            <a:r>
              <a:rPr lang="ko-KR" altLang="en-US" dirty="0" smtClean="0"/>
              <a:t>병합하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append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처리를 하나로 합치기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420888"/>
            <a:ext cx="5076825" cy="408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4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extend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extend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처리를 하나로 합치기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492896"/>
            <a:ext cx="5076825" cy="401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5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3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64662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생성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절대값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974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을 표시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563888" y="37890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19464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4" y="3789040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단위벡터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3429000"/>
            <a:ext cx="7056784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절댓값은 거리의 개념이므로 반드시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또는 </a:t>
            </a:r>
            <a:r>
              <a:rPr lang="ko-KR" altLang="en-US" dirty="0" err="1">
                <a:solidFill>
                  <a:schemeClr val="tx1"/>
                </a:solidFill>
              </a:rPr>
              <a:t>양수이어야하며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만약 실수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가 음수라면</a:t>
            </a:r>
            <a:r>
              <a:rPr lang="en-US" altLang="ko-KR" dirty="0">
                <a:solidFill>
                  <a:schemeClr val="tx1"/>
                </a:solidFill>
              </a:rPr>
              <a:t>, a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r>
              <a:rPr lang="ko-KR" altLang="en-US" dirty="0">
                <a:solidFill>
                  <a:schemeClr val="tx1"/>
                </a:solidFill>
              </a:rPr>
              <a:t>을 곱해 </a:t>
            </a:r>
            <a:r>
              <a:rPr lang="ko-KR" altLang="en-US" dirty="0" smtClean="0">
                <a:solidFill>
                  <a:schemeClr val="tx1"/>
                </a:solidFill>
              </a:rPr>
              <a:t>양수화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절대값 </a:t>
            </a:r>
            <a:r>
              <a:rPr lang="en-US" altLang="ko-KR" dirty="0"/>
              <a:t>absolute value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어떤 </a:t>
            </a:r>
            <a:r>
              <a:rPr lang="ko-KR" altLang="en-US" dirty="0"/>
              <a:t>실수 </a:t>
            </a:r>
            <a:r>
              <a:rPr lang="en-US" altLang="ko-KR" dirty="0"/>
              <a:t>a</a:t>
            </a:r>
            <a:r>
              <a:rPr lang="ko-KR" altLang="en-US" dirty="0"/>
              <a:t>를 수직선에 대응시켰을 때</a:t>
            </a:r>
            <a:r>
              <a:rPr lang="en-US" altLang="ko-KR" dirty="0"/>
              <a:t>, </a:t>
            </a:r>
            <a:r>
              <a:rPr lang="ko-KR" altLang="en-US" dirty="0"/>
              <a:t>수직선의 원점에서 실수 </a:t>
            </a:r>
            <a:r>
              <a:rPr lang="en-US" altLang="ko-KR" dirty="0"/>
              <a:t>a</a:t>
            </a:r>
            <a:r>
              <a:rPr lang="ko-KR" altLang="en-US" dirty="0"/>
              <a:t>까지의 거리를 의미한다</a:t>
            </a:r>
            <a:r>
              <a:rPr lang="en-US" altLang="ko-KR" dirty="0"/>
              <a:t>. </a:t>
            </a:r>
            <a:r>
              <a:rPr lang="ko-KR" altLang="en-US" dirty="0"/>
              <a:t>이것을 기호로 </a:t>
            </a:r>
            <a:r>
              <a:rPr lang="en-US" altLang="ko-KR" dirty="0" smtClean="0"/>
              <a:t>|</a:t>
            </a:r>
            <a:r>
              <a:rPr lang="en-US" altLang="ko-KR" dirty="0"/>
              <a:t>a|</a:t>
            </a:r>
            <a:r>
              <a:rPr lang="ko-KR" altLang="en-US" dirty="0"/>
              <a:t>로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41168"/>
            <a:ext cx="1847850" cy="8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23928" y="40770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4389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8" y="400664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920" y="393305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 배수 만큼  벡터 내의 </a:t>
            </a:r>
            <a:r>
              <a:rPr lang="ko-KR" altLang="en-US" dirty="0" err="1" smtClean="0"/>
              <a:t>원소값이</a:t>
            </a:r>
            <a:r>
              <a:rPr lang="ko-KR" altLang="en-US" dirty="0" smtClean="0"/>
              <a:t>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28612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5. </a:t>
            </a:r>
            <a:r>
              <a:rPr lang="ko-KR" altLang="en-US" sz="4000" dirty="0"/>
              <a:t>그래프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>6. </a:t>
            </a:r>
            <a:r>
              <a:rPr lang="ko-KR" altLang="en-US" sz="4000" dirty="0"/>
              <a:t>삼각함수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7. </a:t>
            </a:r>
            <a:r>
              <a:rPr lang="ko-KR" altLang="en-US" sz="4000" dirty="0"/>
              <a:t>지수</a:t>
            </a:r>
            <a:r>
              <a:rPr lang="en-US" altLang="ko-KR" sz="4000" dirty="0"/>
              <a:t>/</a:t>
            </a:r>
            <a:r>
              <a:rPr lang="ko-KR" altLang="en-US" sz="4000" dirty="0"/>
              <a:t>로그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8. </a:t>
            </a:r>
            <a:r>
              <a:rPr lang="ko-KR" altLang="en-US" sz="4000" dirty="0" smtClean="0"/>
              <a:t>수열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ko-KR" altLang="en-US" sz="6700" dirty="0" smtClean="0"/>
              <a:t>내적과 외적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스칼라</a:t>
            </a:r>
            <a:r>
              <a:rPr lang="ko-KR" altLang="en-US" dirty="0" err="1"/>
              <a:t>곱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367240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vdot</a:t>
            </a:r>
            <a:r>
              <a:rPr lang="en-US" altLang="ko-KR" dirty="0" smtClean="0"/>
              <a:t>: 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경우도 스칼라</a:t>
            </a:r>
            <a:r>
              <a:rPr lang="en-US" altLang="ko-KR" sz="2800" dirty="0" smtClean="0"/>
              <a:t>(dot)</a:t>
            </a:r>
            <a:r>
              <a:rPr lang="ko-KR" altLang="en-US" sz="2800" dirty="0" smtClean="0"/>
              <a:t>로 처리</a:t>
            </a:r>
            <a:endParaRPr lang="en-US" altLang="ko-KR" sz="28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80792"/>
            <a:ext cx="4320480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비율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비</a:t>
            </a:r>
            <a:r>
              <a:rPr lang="en-US" altLang="ko-KR" dirty="0"/>
              <a:t>(</a:t>
            </a:r>
            <a:r>
              <a:rPr lang="ko-KR" altLang="en-US" dirty="0"/>
              <a:t>比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는 어떤 수가 다른 한 수의 몇 배인지를 나타내는 관계이다</a:t>
            </a:r>
            <a:r>
              <a:rPr lang="en-US" altLang="ko-KR" dirty="0"/>
              <a:t>. </a:t>
            </a:r>
            <a:r>
              <a:rPr lang="ko-KR" altLang="en-US" dirty="0"/>
              <a:t>이 배수를 비율</a:t>
            </a:r>
            <a:r>
              <a:rPr lang="en-US" altLang="ko-KR" dirty="0"/>
              <a:t>(</a:t>
            </a:r>
            <a:r>
              <a:rPr lang="ko-KR" altLang="en-US" dirty="0"/>
              <a:t>比率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1680" y="3645024"/>
            <a:ext cx="5736502" cy="17281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원주율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원의 지름에 대한 원주의 비율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백분율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수를 </a:t>
            </a:r>
            <a:r>
              <a:rPr lang="en-US" altLang="ko-KR" dirty="0">
                <a:solidFill>
                  <a:schemeClr val="tx1"/>
                </a:solidFill>
              </a:rPr>
              <a:t>100</a:t>
            </a:r>
            <a:r>
              <a:rPr lang="ko-KR" altLang="en-US" dirty="0">
                <a:solidFill>
                  <a:schemeClr val="tx1"/>
                </a:solidFill>
              </a:rPr>
              <a:t>과의 비로 나타내는 것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06818"/>
            <a:ext cx="403244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dot/inner: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96544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Python</a:t>
            </a:r>
            <a:br>
              <a:rPr lang="en-US" altLang="ko-KR" sz="6700" dirty="0" smtClean="0"/>
            </a:br>
            <a:r>
              <a:rPr lang="en-US" altLang="ko-KR" sz="6700" dirty="0" smtClean="0"/>
              <a:t>matrix class</a:t>
            </a:r>
            <a:r>
              <a:rPr lang="ko-KR" altLang="en-US" sz="6700" dirty="0" smtClean="0"/>
              <a:t>로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en-US" altLang="ko-KR" sz="6700" dirty="0" smtClean="0"/>
              <a:t>vector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수</a:t>
            </a:r>
            <a:r>
              <a:rPr lang="en-US" altLang="ko-KR" sz="6000" dirty="0" smtClean="0"/>
              <a:t>, </a:t>
            </a:r>
            <a:r>
              <a:rPr lang="ko-KR" altLang="en-US" sz="6000" dirty="0" smtClean="0"/>
              <a:t>심벌</a:t>
            </a:r>
            <a:r>
              <a:rPr lang="en-US" altLang="ko-KR" sz="6000" dirty="0" smtClean="0"/>
              <a:t>, </a:t>
            </a:r>
            <a:r>
              <a:rPr lang="ko-KR" altLang="en-US" sz="6000" dirty="0" smtClean="0"/>
              <a:t>전개식</a:t>
            </a:r>
            <a:r>
              <a:rPr lang="en-US" altLang="ko-KR" sz="6000" dirty="0" smtClean="0"/>
              <a:t>,</a:t>
            </a:r>
            <a:br>
              <a:rPr lang="en-US" altLang="ko-KR" sz="6000" dirty="0" smtClean="0"/>
            </a:br>
            <a:r>
              <a:rPr lang="ko-KR" altLang="en-US" sz="6000" dirty="0" smtClean="0"/>
              <a:t>해 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9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산술연산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72298"/>
            <a:ext cx="3229347" cy="240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72"/>
            <a:ext cx="3456384" cy="261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벡터를 스칼라 곱 만큼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1376"/>
            <a:ext cx="3312368" cy="26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00569"/>
            <a:ext cx="25066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15358"/>
            <a:ext cx="3848100" cy="300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내적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74441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</a:t>
            </a:r>
            <a:r>
              <a:rPr lang="ko-KR" altLang="en-US" dirty="0"/>
              <a:t>외</a:t>
            </a:r>
            <a:r>
              <a:rPr lang="ko-KR" altLang="en-US" dirty="0" smtClean="0"/>
              <a:t>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  <a:r>
              <a:rPr lang="en-US" altLang="ko-KR" dirty="0" smtClean="0"/>
              <a:t>(cross)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</a:t>
            </a:r>
            <a:r>
              <a:rPr lang="en-US" altLang="ko-KR" sz="2800" dirty="0" smtClean="0"/>
              <a:t>array</a:t>
            </a:r>
            <a:r>
              <a:rPr lang="ko-KR" altLang="en-US" sz="2800" dirty="0" smtClean="0"/>
              <a:t>로 나옴 </a:t>
            </a:r>
            <a:r>
              <a:rPr lang="en-US" altLang="ko-KR" sz="2800" dirty="0" smtClean="0"/>
              <a:t>3</a:t>
            </a:r>
            <a:r>
              <a:rPr lang="ko-KR" altLang="en-US" sz="2800" dirty="0" err="1" smtClean="0"/>
              <a:t>차원이상으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로 표시 됨</a:t>
            </a:r>
            <a:endParaRPr lang="en-US" altLang="ko-KR" sz="28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3268"/>
            <a:ext cx="432048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Symbolic mathematics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닷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84580" y="4437112"/>
            <a:ext cx="3703443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([[1,0],[0,1]])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([[4,1],[3,2]])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b,a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a,b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48470" y="537991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</a:p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81128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81127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en-US" altLang="ko-KR" dirty="0"/>
              <a:t>symbolic </a:t>
            </a:r>
            <a:r>
              <a:rPr lang="en-US" altLang="ko-KR" dirty="0" smtClean="0"/>
              <a:t>mathematics</a:t>
            </a:r>
            <a:r>
              <a:rPr lang="ko-KR" altLang="en-US" dirty="0" err="1" smtClean="0"/>
              <a:t>을위한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ko-KR" altLang="en-US" dirty="0"/>
              <a:t>라이브러리입니다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ko-KR" altLang="en-US" dirty="0"/>
              <a:t>가능한 한 간단하게 코드를 유지하는 것은 이해하기 쉽게 확장 할 </a:t>
            </a:r>
            <a:r>
              <a:rPr lang="ko-KR" altLang="en-US" dirty="0" err="1" smtClean="0"/>
              <a:t>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 </a:t>
            </a:r>
            <a:r>
              <a:rPr lang="en-US" altLang="ko-KR" dirty="0"/>
              <a:t>full-featured computer algebra system (CAS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행렬의 전치</a:t>
            </a:r>
            <a:r>
              <a:rPr lang="en-US" altLang="ko-KR" dirty="0" smtClean="0"/>
              <a:t>(transpose)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</a:t>
            </a:r>
            <a:r>
              <a:rPr lang="ko-KR" altLang="en-US" dirty="0"/>
              <a:t>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557642"/>
              </p:ext>
            </p:extLst>
          </p:nvPr>
        </p:nvGraphicFramePr>
        <p:xfrm>
          <a:off x="183569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8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54236"/>
              </p:ext>
            </p:extLst>
          </p:nvPr>
        </p:nvGraphicFramePr>
        <p:xfrm>
          <a:off x="457889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9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89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244529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598859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ko-KR" altLang="en-US" dirty="0" smtClean="0"/>
              <a:t>전치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python</a:t>
            </a:r>
            <a:r>
              <a:rPr lang="ko-KR" altLang="en-US" sz="2800" dirty="0" smtClean="0"/>
              <a:t>은 기본 속성에서 </a:t>
            </a:r>
            <a:r>
              <a:rPr lang="en-US" altLang="ko-KR" sz="2800" dirty="0" smtClean="0"/>
              <a:t>T </a:t>
            </a:r>
            <a:r>
              <a:rPr lang="ko-KR" altLang="en-US" sz="2800" dirty="0" smtClean="0"/>
              <a:t>변수를 제공하고 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모듈에서 </a:t>
            </a:r>
            <a:r>
              <a:rPr lang="en-US" altLang="ko-KR" sz="2800" dirty="0" smtClean="0"/>
              <a:t>transpose </a:t>
            </a:r>
            <a:r>
              <a:rPr lang="ko-KR" altLang="en-US" sz="2800" dirty="0" smtClean="0"/>
              <a:t>함수 제공</a:t>
            </a:r>
            <a:endParaRPr lang="ko-KR" altLang="en-US" sz="28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3600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17860"/>
              </p:ext>
            </p:extLst>
          </p:nvPr>
        </p:nvGraphicFramePr>
        <p:xfrm>
          <a:off x="611560" y="3140968"/>
          <a:ext cx="7920880" cy="3270872"/>
        </p:xfrm>
        <a:graphic>
          <a:graphicData uri="http://schemas.openxmlformats.org/drawingml/2006/table">
            <a:tbl>
              <a:tblPr/>
              <a:tblGrid>
                <a:gridCol w="3960440"/>
                <a:gridCol w="3960440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9272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73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74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558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559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560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561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562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563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en-US" altLang="ko-KR" dirty="0"/>
              <a:t>symbolic </a:t>
            </a:r>
            <a:r>
              <a:rPr lang="en-US" altLang="ko-KR" dirty="0" smtClean="0"/>
              <a:t>mathematics</a:t>
            </a:r>
            <a:r>
              <a:rPr lang="ko-KR" altLang="en-US" dirty="0" smtClean="0"/>
              <a:t>를 처리하기 위해 다양한 객체들로 구성해서 평가해 수학처럼 문제를 푸는 체계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68589"/>
            <a:ext cx="3000375" cy="215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422108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Sympy</a:t>
            </a:r>
            <a:r>
              <a:rPr lang="ko-KR" altLang="en-US" dirty="0" smtClean="0"/>
              <a:t>는 정의한 것은 </a:t>
            </a:r>
            <a:r>
              <a:rPr lang="en-US" altLang="ko-KR" dirty="0" smtClean="0"/>
              <a:t>pi</a:t>
            </a:r>
            <a:r>
              <a:rPr lang="ko-KR" altLang="en-US" dirty="0" smtClean="0"/>
              <a:t>도 하나의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 이므로 이 값을 처리를 위해서는 평가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evalf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해야 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Numpy.dot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55218"/>
            <a:ext cx="4752528" cy="28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1986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5" name="왼쪽 대괄호 4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19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4592161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3 1 3 3 1</a:t>
            </a:r>
          </a:p>
          <a:p>
            <a:pPr algn="ctr"/>
            <a:r>
              <a:rPr lang="en-US" altLang="ko-KR" sz="1400" dirty="0" smtClean="0"/>
              <a:t>2 2 3 2 2</a:t>
            </a:r>
          </a:p>
          <a:p>
            <a:pPr algn="ctr"/>
            <a:r>
              <a:rPr lang="en-US" altLang="ko-KR" sz="1400" dirty="0" smtClean="0"/>
              <a:t>1 1 1 1 1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0838" y="5511867"/>
            <a:ext cx="352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= 3*2*1 – 3*2*1 + 1*3*1 – 3*3*1 + 3*2*1 – 1*2*1</a:t>
            </a:r>
          </a:p>
          <a:p>
            <a:r>
              <a:rPr lang="en-US" altLang="ko-KR" sz="1000" dirty="0" smtClean="0"/>
              <a:t>= 6 – 6 + 3 -9 + 6 -2</a:t>
            </a:r>
          </a:p>
          <a:p>
            <a:r>
              <a:rPr lang="en-US" altLang="ko-KR" sz="1000" dirty="0" smtClean="0"/>
              <a:t>= 15 – 17</a:t>
            </a:r>
          </a:p>
          <a:p>
            <a:r>
              <a:rPr lang="en-US" altLang="ko-KR" sz="1000" dirty="0" smtClean="0"/>
              <a:t>= -2</a:t>
            </a:r>
            <a:endParaRPr lang="ko-KR" altLang="en-US" sz="100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5135"/>
            <a:ext cx="3448050" cy="261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3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Sympy</a:t>
            </a:r>
            <a:r>
              <a:rPr lang="ko-KR" altLang="en-US" dirty="0" smtClean="0"/>
              <a:t>객체를 변수에 할당해서 사용하지만 별도의 객체로 역할 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35718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4221088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Symbol</a:t>
            </a:r>
            <a:r>
              <a:rPr lang="ko-KR" altLang="en-US" dirty="0" smtClean="0"/>
              <a:t>로 정의할 때 들어간 문자열의 실제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이고 할당된 참조변수는 </a:t>
            </a:r>
            <a:r>
              <a:rPr lang="en-US" altLang="ko-KR" dirty="0" smtClean="0"/>
              <a:t>symbol </a:t>
            </a:r>
            <a:r>
              <a:rPr lang="ko-KR" altLang="en-US" dirty="0" smtClean="0"/>
              <a:t>객체가 할당된 변수라 이름이 달라도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행</a:t>
            </a:r>
            <a:r>
              <a:rPr lang="ko-KR" altLang="en-US" sz="2800" dirty="0" smtClean="0"/>
              <a:t>끼리 </a:t>
            </a:r>
            <a:r>
              <a:rPr lang="ko-KR" altLang="en-US" sz="2800" dirty="0" err="1" smtClean="0"/>
              <a:t>곱한후</a:t>
            </a:r>
            <a:r>
              <a:rPr lang="ko-KR" altLang="en-US" sz="2800" dirty="0" smtClean="0"/>
              <a:t> 덧셈을 하여 표시</a:t>
            </a:r>
            <a:endParaRPr lang="ko-KR" altLang="en-US" sz="2800" dirty="0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50216"/>
              </p:ext>
            </p:extLst>
          </p:nvPr>
        </p:nvGraphicFramePr>
        <p:xfrm>
          <a:off x="1037900" y="3061160"/>
          <a:ext cx="4357052" cy="152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1" name="Equation" r:id="rId3" imgW="4229100" imgH="1397000" progId="Equation.3">
                  <p:embed/>
                </p:oleObj>
              </mc:Choice>
              <mc:Fallback>
                <p:oleObj name="Equation" r:id="rId3" imgW="42291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900" y="3061160"/>
                        <a:ext cx="4357052" cy="152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3380400" y="5347076"/>
            <a:ext cx="212289" cy="24298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2860657" y="5031351"/>
            <a:ext cx="1226885" cy="242986"/>
            <a:chOff x="794328" y="6040581"/>
            <a:chExt cx="1006765" cy="332510"/>
          </a:xfrm>
        </p:grpSpPr>
        <p:cxnSp>
          <p:nvCxnSpPr>
            <p:cNvPr id="23" name="직선 연결선 22"/>
            <p:cNvCxnSpPr/>
            <p:nvPr/>
          </p:nvCxnSpPr>
          <p:spPr>
            <a:xfrm rot="5400000">
              <a:off x="628073" y="6206836"/>
              <a:ext cx="33251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03939" y="6373091"/>
              <a:ext cx="997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 flipV="1">
              <a:off x="1643310" y="6206836"/>
              <a:ext cx="3155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67744" y="4713469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07527" y="4715008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74887" y="5687462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n*n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471500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두행렬의</a:t>
            </a:r>
            <a:r>
              <a:rPr lang="ko-KR" altLang="en-US" dirty="0" smtClean="0"/>
              <a:t> 마지막 차원이 </a:t>
            </a:r>
            <a:r>
              <a:rPr lang="ko-KR" altLang="en-US" dirty="0" err="1" smtClean="0"/>
              <a:t>값으면</a:t>
            </a:r>
            <a:r>
              <a:rPr lang="ko-KR" altLang="en-US" dirty="0" smtClean="0"/>
              <a:t> 처리가 가능하고 결과는 마지막 차원을 제외해서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824536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a(2,2</a:t>
            </a:r>
            <a:r>
              <a:rPr lang="en-US" altLang="ko-KR" sz="2800" dirty="0"/>
              <a:t>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 smtClean="0"/>
              <a:t>행렬의 </a:t>
            </a:r>
            <a:r>
              <a:rPr lang="ko-KR" altLang="en-US" sz="2800" dirty="0"/>
              <a:t>마지막 차수가 같으므로 </a:t>
            </a:r>
            <a:r>
              <a:rPr lang="ko-KR" altLang="en-US" sz="2800" dirty="0" smtClean="0"/>
              <a:t>계산결과는 </a:t>
            </a:r>
            <a:r>
              <a:rPr lang="en-US" altLang="ko-KR" sz="2800" dirty="0" smtClean="0"/>
              <a:t>n*m, m*n = n*n</a:t>
            </a:r>
            <a:endParaRPr lang="ko-KR" altLang="en-US" sz="2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11236"/>
            <a:ext cx="4752528" cy="22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Symbol </a:t>
            </a:r>
            <a:r>
              <a:rPr lang="ko-KR" altLang="en-US" dirty="0" smtClean="0"/>
              <a:t>객체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SymPy</a:t>
            </a:r>
            <a:r>
              <a:rPr lang="ko-KR" altLang="en-US" dirty="0" smtClean="0"/>
              <a:t>는 </a:t>
            </a:r>
            <a:r>
              <a:rPr lang="en-US" altLang="ko-KR" dirty="0"/>
              <a:t>symbolic </a:t>
            </a:r>
            <a:r>
              <a:rPr lang="en-US" altLang="ko-KR" dirty="0" smtClean="0"/>
              <a:t>mathematics</a:t>
            </a:r>
            <a:r>
              <a:rPr lang="ko-KR" altLang="en-US" dirty="0" smtClean="0"/>
              <a:t>를 처리하기 위해 다양한 객체들로 구성되며 이를  평가해 수학처럼 문제를 푸는 체계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68589"/>
            <a:ext cx="3000375" cy="215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422108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Sympy</a:t>
            </a:r>
            <a:r>
              <a:rPr lang="ko-KR" altLang="en-US" dirty="0" smtClean="0"/>
              <a:t>는 정의한 것은 </a:t>
            </a:r>
            <a:r>
              <a:rPr lang="en-US" altLang="ko-KR" dirty="0" smtClean="0"/>
              <a:t>pi</a:t>
            </a:r>
            <a:r>
              <a:rPr lang="ko-KR" altLang="en-US" dirty="0" smtClean="0"/>
              <a:t>도 하나의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 이므로 이 값을 처리를 위해서는 평가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evalf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해야 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3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</a:t>
            </a:r>
            <a:r>
              <a:rPr lang="ko-KR" altLang="en-US" dirty="0"/>
              <a:t>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087420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87420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41679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41679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77883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77883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32142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32142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1659" y="3595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52122" y="36208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954053" y="43219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04303" y="47099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3009731" y="45379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대각행렬의 합을 출력</a:t>
            </a:r>
            <a:endParaRPr lang="en-US" altLang="ko-KR" sz="28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112568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 타입 체계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9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Python </a:t>
            </a:r>
            <a:br>
              <a:rPr lang="en-US" altLang="ko-KR" sz="6700" dirty="0" smtClean="0"/>
            </a:br>
            <a:r>
              <a:rPr lang="en-US" altLang="ko-KR" sz="6700" dirty="0" smtClean="0"/>
              <a:t>matrix class</a:t>
            </a:r>
            <a:r>
              <a:rPr lang="ko-KR" altLang="en-US" sz="6700" dirty="0" smtClean="0"/>
              <a:t>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행렬 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7854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</a:t>
            </a:r>
            <a:r>
              <a:rPr lang="ko-KR" altLang="en-US" dirty="0"/>
              <a:t>개의 실수의 순서쌍에 </a:t>
            </a:r>
            <a:r>
              <a:rPr lang="ko-KR" altLang="en-US" dirty="0" err="1"/>
              <a:t>성분별로</a:t>
            </a:r>
            <a:r>
              <a:rPr lang="ko-KR" altLang="en-US" dirty="0"/>
              <a:t> 덧셈과 </a:t>
            </a:r>
            <a:r>
              <a:rPr lang="ko-KR" altLang="en-US" dirty="0" err="1"/>
              <a:t>실수상수곱을</a:t>
            </a:r>
            <a:r>
              <a:rPr lang="ko-KR" altLang="en-US" dirty="0"/>
              <a:t> 주면</a:t>
            </a:r>
            <a:r>
              <a:rPr lang="en-US" altLang="ko-KR" dirty="0"/>
              <a:t>[2] </a:t>
            </a:r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en-US" altLang="ko-KR" dirty="0" err="1"/>
              <a:t>nn</a:t>
            </a:r>
            <a:r>
              <a:rPr lang="ko-KR" altLang="en-US" dirty="0"/>
              <a:t>차원</a:t>
            </a:r>
            <a:r>
              <a:rPr lang="en-US" altLang="ko-KR" dirty="0"/>
              <a:t>" </a:t>
            </a:r>
            <a:r>
              <a:rPr lang="ko-KR" altLang="en-US" dirty="0"/>
              <a:t>벡터공간이라 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(, </a:t>
            </a:r>
            <a:r>
              <a:rPr lang="ko-KR" altLang="en-US" dirty="0" smtClean="0"/>
              <a:t>벡터공간에서 </a:t>
            </a:r>
            <a:r>
              <a:rPr lang="ko-KR" altLang="en-US" dirty="0"/>
              <a:t>벡터공간으로 가는 함수 중 덧셈과 </a:t>
            </a:r>
            <a:r>
              <a:rPr lang="ko-KR" altLang="en-US" dirty="0" err="1"/>
              <a:t>상수배를</a:t>
            </a:r>
            <a:r>
              <a:rPr lang="ko-KR" altLang="en-US" dirty="0"/>
              <a:t> 보존하는 함수를 </a:t>
            </a:r>
            <a:r>
              <a:rPr lang="ko-KR" altLang="en-US" dirty="0" smtClean="0"/>
              <a:t>선형사상을 행렬이라 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matrix </a:t>
            </a:r>
            <a:r>
              <a:rPr lang="ko-KR" altLang="en-US" dirty="0" smtClean="0"/>
              <a:t>를 이용해서 행렬 생성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66" y="2924944"/>
            <a:ext cx="440044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 </a:t>
            </a:r>
            <a:r>
              <a:rPr lang="en-US" altLang="ko-KR" dirty="0" smtClean="0"/>
              <a:t>dot(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M* N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M*M</a:t>
            </a:r>
            <a:r>
              <a:rPr lang="ko-KR" altLang="en-US" dirty="0" smtClean="0"/>
              <a:t>으로 나옴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s-ES" altLang="ko-KR" dirty="0" smtClean="0"/>
              <a:t>( </a:t>
            </a:r>
            <a:r>
              <a:rPr lang="es-ES" altLang="ko-KR" i="1" dirty="0" smtClean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)( </a:t>
            </a:r>
            <a:r>
              <a:rPr lang="es-ES" altLang="ko-KR" i="1" dirty="0" smtClean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)=(</a:t>
            </a:r>
            <a:r>
              <a:rPr lang="es-ES" altLang="ko-KR" dirty="0"/>
              <a:t>∑</a:t>
            </a:r>
            <a:r>
              <a:rPr lang="es-ES" altLang="ko-KR" sz="900" dirty="0"/>
              <a:t>​</a:t>
            </a:r>
            <a:r>
              <a:rPr lang="es-ES" altLang="ko-KR" sz="900" i="1" dirty="0"/>
              <a:t>k</a:t>
            </a:r>
            <a:r>
              <a:rPr lang="es-ES" altLang="ko-KR" dirty="0"/>
              <a:t>​​</a:t>
            </a:r>
            <a:r>
              <a:rPr lang="es-ES" altLang="ko-KR" i="1" dirty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ik</a:t>
            </a:r>
            <a:r>
              <a:rPr lang="es-ES" altLang="ko-KR" dirty="0"/>
              <a:t>​​</a:t>
            </a:r>
            <a:r>
              <a:rPr lang="es-ES" altLang="ko-KR" i="1" dirty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kj</a:t>
            </a:r>
            <a:r>
              <a:rPr lang="es-ES" altLang="ko-KR" dirty="0"/>
              <a:t>​​)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4" name="직사각형 3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8" name="왼쪽 대괄호 7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오른쪽 대괄호 9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13" name="직사각형 12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오른쪽 대괄호 17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26" name="그룹 2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a1*b1+a1*b3</a:t>
                </a:r>
                <a:endParaRPr lang="ko-KR" altLang="en-US" sz="10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2*b2+a2*b4</a:t>
                </a:r>
                <a:endParaRPr lang="ko-KR" altLang="en-US" sz="10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a3*b1+a3*b3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a4*b2+a4*b4</a:t>
                </a:r>
                <a:endParaRPr lang="ko-KR" altLang="en-US" sz="1000" dirty="0"/>
              </a:p>
            </p:txBody>
          </p:sp>
        </p:grpSp>
        <p:sp>
          <p:nvSpPr>
            <p:cNvPr id="24" name="왼쪽 대괄호 23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오른쪽 대괄호 24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51721" y="40736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48878"/>
            <a:ext cx="5184576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cross</a:t>
            </a:r>
            <a:r>
              <a:rPr lang="ko-KR" altLang="en-US" dirty="0" smtClean="0"/>
              <a:t>는 동등한 행렬일 경우 연산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33189"/>
            <a:ext cx="3024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 N*M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N*M</a:t>
            </a:r>
            <a:r>
              <a:rPr lang="ko-KR" altLang="en-US" dirty="0" smtClean="0"/>
              <a:t>으로 나옴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43" name="왼쪽 대괄호 42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오른쪽 대괄호 43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1 +/- b1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 +/- b2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a3+/- b3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 </a:t>
                </a:r>
                <a:r>
                  <a:rPr lang="en-US" altLang="ko-KR" sz="1000" dirty="0"/>
                  <a:t>+/- </a:t>
                </a:r>
                <a:r>
                  <a:rPr lang="en-US" altLang="ko-KR" sz="1000" dirty="0" smtClean="0"/>
                  <a:t>b4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10747" y="3832966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+/-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96855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9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집합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10. </a:t>
            </a:r>
            <a:r>
              <a:rPr lang="ko-KR" altLang="en-US" sz="4000" dirty="0" smtClean="0"/>
              <a:t>미분</a:t>
            </a:r>
            <a:r>
              <a:rPr lang="en-US" altLang="ko-KR" sz="4000" dirty="0"/>
              <a:t>/</a:t>
            </a:r>
            <a:r>
              <a:rPr lang="ko-KR" altLang="en-US" sz="4000" dirty="0"/>
              <a:t>적분</a:t>
            </a:r>
            <a:r>
              <a:rPr lang="en-US" altLang="ko-KR" sz="4000" dirty="0"/>
              <a:t> </a:t>
            </a:r>
            <a:r>
              <a:rPr lang="ko-KR" altLang="en-US" sz="4000" dirty="0"/>
              <a:t> 기초</a:t>
            </a:r>
            <a:r>
              <a:rPr lang="en-US" altLang="ko-KR" sz="4000" dirty="0" smtClean="0"/>
              <a:t>  </a:t>
            </a:r>
            <a:br>
              <a:rPr lang="en-US" altLang="ko-KR" sz="4000" dirty="0" smtClean="0"/>
            </a:br>
            <a:r>
              <a:rPr lang="en-US" altLang="ko-KR" sz="4000" dirty="0" smtClean="0"/>
              <a:t>11. </a:t>
            </a:r>
            <a:r>
              <a:rPr lang="ko-KR" altLang="en-US" sz="4000" dirty="0" smtClean="0"/>
              <a:t>확률과 통계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65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정수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정수</a:t>
            </a:r>
            <a:r>
              <a:rPr lang="en-US" altLang="ko-KR" dirty="0"/>
              <a:t>(</a:t>
            </a:r>
            <a:r>
              <a:rPr lang="ko-KR" altLang="en-US" dirty="0"/>
              <a:t>整數</a:t>
            </a:r>
            <a:r>
              <a:rPr lang="en-US" altLang="ko-KR" dirty="0"/>
              <a:t>, </a:t>
            </a:r>
            <a:r>
              <a:rPr lang="en-US" altLang="ko-KR" dirty="0" smtClean="0"/>
              <a:t>integer</a:t>
            </a:r>
            <a:r>
              <a:rPr lang="en-US" altLang="ko-KR" dirty="0"/>
              <a:t>)</a:t>
            </a:r>
            <a:r>
              <a:rPr lang="ko-KR" altLang="en-US" dirty="0"/>
              <a:t>는 자연수</a:t>
            </a:r>
            <a:r>
              <a:rPr lang="en-US" altLang="ko-KR" dirty="0"/>
              <a:t>(1, 2, 3, ...)</a:t>
            </a:r>
            <a:r>
              <a:rPr lang="ko-KR" altLang="en-US" dirty="0"/>
              <a:t>와 이들의 음수</a:t>
            </a:r>
            <a:r>
              <a:rPr lang="en-US" altLang="ko-KR" dirty="0"/>
              <a:t>(−1, −2, −3, ...)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으로 이루어진 수 체계이다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984"/>
            <a:ext cx="280831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1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상수</a:t>
            </a:r>
            <a:r>
              <a:rPr lang="en-US" altLang="ko-KR" dirty="0" smtClean="0"/>
              <a:t>(k)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N*M </a:t>
            </a:r>
            <a:r>
              <a:rPr lang="ko-KR" altLang="en-US" dirty="0" smtClean="0"/>
              <a:t>행렬에 대한 곱은 </a:t>
            </a:r>
            <a:r>
              <a:rPr lang="ko-KR" altLang="en-US" dirty="0" err="1" smtClean="0"/>
              <a:t>상수배만큼</a:t>
            </a:r>
            <a:r>
              <a:rPr lang="ko-KR" altLang="en-US" dirty="0" smtClean="0"/>
              <a:t> 증가함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05172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k* 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</a:t>
                </a:r>
                <a:r>
                  <a:rPr lang="en-US" altLang="ko-KR" sz="1000" dirty="0" smtClean="0"/>
                  <a:t> * a2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68813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407663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상수 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k </a:t>
            </a:r>
            <a:r>
              <a:rPr lang="ko-KR" altLang="en-US" dirty="0" smtClean="0"/>
              <a:t>상수만큼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곱하는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468052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M*N</a:t>
            </a:r>
            <a:r>
              <a:rPr lang="ko-KR" altLang="en-US" dirty="0" smtClean="0"/>
              <a:t>을 변환하는 처리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3164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a3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a2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9872" y="40440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32849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</a:t>
            </a:r>
            <a:r>
              <a:rPr lang="en-US" altLang="ko-KR" dirty="0"/>
              <a:t>M*N</a:t>
            </a:r>
            <a:r>
              <a:rPr lang="ko-KR" altLang="en-US" dirty="0"/>
              <a:t>을 변환하는 </a:t>
            </a:r>
            <a:r>
              <a:rPr lang="ko-KR" altLang="en-US" dirty="0" smtClean="0"/>
              <a:t>방식은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transpose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있음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54153"/>
            <a:ext cx="568863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Matrix </a:t>
            </a:r>
            <a:r>
              <a:rPr lang="ko-KR" altLang="en-US" sz="2800" dirty="0" smtClean="0"/>
              <a:t>타입일 경우 곱셈은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동일한 결과를 생성함</a:t>
            </a:r>
            <a:endParaRPr lang="en-US" altLang="ko-KR" sz="28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256584" cy="371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N*m, M*n </a:t>
            </a:r>
            <a:r>
              <a:rPr lang="ko-KR" altLang="en-US" sz="2800" dirty="0" smtClean="0"/>
              <a:t>행렬에 따라 계산이 되지만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차원인 경우는 행렬 계산을 처리</a:t>
            </a:r>
            <a:endParaRPr lang="en-US" altLang="ko-KR" sz="2800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11256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</a:t>
            </a:r>
            <a:r>
              <a:rPr lang="en-US" altLang="ko-KR" dirty="0" err="1" smtClean="0"/>
              <a:t>atrix_power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matrix_power</a:t>
            </a:r>
            <a:r>
              <a:rPr lang="ko-KR" altLang="en-US" sz="2800" dirty="0" smtClean="0"/>
              <a:t>는 정방행렬에 대해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</a:t>
            </a:r>
            <a:r>
              <a:rPr lang="ko-KR" altLang="en-US" sz="2800" dirty="0" err="1" smtClean="0"/>
              <a:t>제곱승만큼</a:t>
            </a:r>
            <a:r>
              <a:rPr lang="ko-KR" altLang="en-US" sz="2800" dirty="0" smtClean="0"/>
              <a:t> 계산하는 것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996952"/>
            <a:ext cx="7416824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Matrix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49" y="3284984"/>
            <a:ext cx="427672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matrix_power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반복적인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처리</a:t>
            </a:r>
            <a:endParaRPr lang="en-US" altLang="ko-KR" sz="28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04056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92088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python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smtClean="0"/>
              <a:t> </a:t>
            </a:r>
            <a:r>
              <a:rPr lang="en-US" altLang="ko-KR" sz="6700" dirty="0" err="1" smtClean="0"/>
              <a:t>linalg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ko-KR" altLang="en-US" sz="6700" dirty="0" smtClean="0"/>
              <a:t>함수 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Matrix and vector products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유리수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유리수</a:t>
            </a:r>
            <a:r>
              <a:rPr lang="en-US" altLang="ko-KR" dirty="0"/>
              <a:t>(</a:t>
            </a:r>
            <a:r>
              <a:rPr lang="ko-KR" altLang="en-US" dirty="0"/>
              <a:t>有理數</a:t>
            </a:r>
            <a:r>
              <a:rPr lang="en-US" altLang="ko-KR" dirty="0"/>
              <a:t>, rational </a:t>
            </a:r>
            <a:r>
              <a:rPr lang="en-US" altLang="ko-KR" dirty="0" smtClean="0"/>
              <a:t>number)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분자</a:t>
            </a:r>
            <a:r>
              <a:rPr lang="en-US" altLang="ko-KR" dirty="0" smtClean="0"/>
              <a:t>(p)</a:t>
            </a:r>
            <a:r>
              <a:rPr lang="ko-KR" altLang="en-US" dirty="0" smtClean="0"/>
              <a:t>와 분모</a:t>
            </a:r>
            <a:r>
              <a:rPr lang="en-US" altLang="ko-KR" dirty="0" smtClean="0"/>
              <a:t>(q)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96952"/>
            <a:ext cx="3168352" cy="346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7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41940"/>
              </p:ext>
            </p:extLst>
          </p:nvPr>
        </p:nvGraphicFramePr>
        <p:xfrm>
          <a:off x="899592" y="2420889"/>
          <a:ext cx="7920880" cy="3729013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826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 행렬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m*l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production(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n*l)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Vector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행렬이 동일해야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벡터에 대해 계산 후 행렬로 표시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matmul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 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Matrix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(dot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동일한 결과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tensordot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axes])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 tensor dot product along specified axes for arrays &gt;= 1-D.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linalg.matrix_power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(M, n)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Raise a square matrix to the (integer) power </a:t>
                      </a:r>
                      <a:r>
                        <a:rPr lang="en-US" sz="1000" i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cross(a, b,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axisa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axisb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axisc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axis=None)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외적을 구함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einsum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(subscripts, *operands[, out, 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...])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Evaluates the Einstein summation convention on the operands.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Kronecker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product of two arrays.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Decompositions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59367"/>
              </p:ext>
            </p:extLst>
          </p:nvPr>
        </p:nvGraphicFramePr>
        <p:xfrm>
          <a:off x="899592" y="2852935"/>
          <a:ext cx="7920880" cy="1376698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linalg.cholesky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Cholesky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linalg.qr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mode])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</a:t>
                      </a:r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factorization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linalg.svd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full_matrices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compute_uv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Singular Value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eigenvalues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22542"/>
              </p:ext>
            </p:extLst>
          </p:nvPr>
        </p:nvGraphicFramePr>
        <p:xfrm>
          <a:off x="899592" y="2852935"/>
          <a:ext cx="7920880" cy="2097454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linalg.eigh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eigenvalues and eigenvectors of a Hermitian or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general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linalg.eigvalsh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Hermitian or real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Norms and other numbers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8303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linalg.norm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axis,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keepdims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Matrix or vector norm.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p])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condition number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linalg.matrix_rank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matrix rank of array using SVD method Rank of the array is the number of SVD singular values of the array that are greater than </a:t>
                      </a:r>
                      <a:r>
                        <a:rPr lang="en-US" sz="900" i="1"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linalg.slogdet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sign and (natural) logarithm of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trace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offset, axis1, axis2,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out])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Return the sum along diagonals of the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Solving equations and inverting matrices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21579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linalg.solve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a linear matrix equation, or system of linear scalar equations.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linalg.tensorsolve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b[, axes])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the tensor equation a x = b for 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linalg.lstsq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least-squares solution to a linear matrix equation.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(multiplicative) 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linalg.pinv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(Moore-Penrose) pseudo-inverse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‘inverse’ of an N-dimensional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4.</a:t>
            </a:r>
            <a:r>
              <a:rPr lang="ko-KR" altLang="en-US" sz="9600" dirty="0" smtClean="0"/>
              <a:t>관계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실수  </a:t>
            </a:r>
            <a:r>
              <a:rPr lang="en-US" altLang="ko-KR" dirty="0" smtClean="0"/>
              <a:t>1 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실수 </a:t>
            </a:r>
            <a:r>
              <a:rPr lang="en-US" altLang="ko-KR" dirty="0"/>
              <a:t>[</a:t>
            </a:r>
            <a:r>
              <a:rPr lang="ko-KR" altLang="en-US" dirty="0"/>
              <a:t>實數</a:t>
            </a:r>
            <a:r>
              <a:rPr lang="en-US" altLang="ko-KR" dirty="0"/>
              <a:t>, real number]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73630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00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관계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집합론에서 </a:t>
            </a:r>
            <a:r>
              <a:rPr lang="ko-KR" altLang="en-US" b="1" dirty="0"/>
              <a:t>관계</a:t>
            </a:r>
            <a:r>
              <a:rPr lang="en-US" altLang="ko-KR" dirty="0"/>
              <a:t>(</a:t>
            </a:r>
            <a:r>
              <a:rPr lang="ko-KR" altLang="en-US" dirty="0"/>
              <a:t>關係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ko-KR" altLang="en-US" dirty="0"/>
              <a:t>자연수 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작다</a:t>
            </a:r>
            <a:r>
              <a:rPr lang="en-US" altLang="ko-KR" dirty="0"/>
              <a:t>"</a:t>
            </a:r>
            <a:r>
              <a:rPr lang="ko-KR" altLang="en-US" dirty="0"/>
              <a:t>와 같이 두 개의 대상으로 이루어진 </a:t>
            </a:r>
            <a:r>
              <a:rPr lang="ko-KR" altLang="en-US" dirty="0" err="1"/>
              <a:t>튜플</a:t>
            </a:r>
            <a:r>
              <a:rPr lang="ko-KR" altLang="en-US" dirty="0"/>
              <a:t> 사이에 정의된 이항관계를 일반화한 것으로</a:t>
            </a:r>
            <a:r>
              <a:rPr lang="en-US" altLang="ko-KR" dirty="0"/>
              <a:t>, </a:t>
            </a:r>
            <a:r>
              <a:rPr lang="ko-KR" altLang="en-US" dirty="0"/>
              <a:t>주어진 </a:t>
            </a:r>
            <a:r>
              <a:rPr lang="en-US" altLang="ko-KR" dirty="0"/>
              <a:t>n-</a:t>
            </a:r>
            <a:r>
              <a:rPr lang="ko-KR" altLang="en-US" dirty="0" err="1"/>
              <a:t>튜플에</a:t>
            </a:r>
            <a:r>
              <a:rPr lang="ko-KR" altLang="en-US" dirty="0"/>
              <a:t> 대해 </a:t>
            </a:r>
            <a:r>
              <a:rPr lang="ko-KR" altLang="en-US" dirty="0" err="1"/>
              <a:t>진리값을</a:t>
            </a:r>
            <a:r>
              <a:rPr lang="ko-KR" altLang="en-US" dirty="0"/>
              <a:t> 부여한다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앞의 </a:t>
            </a:r>
            <a:r>
              <a:rPr lang="ko-KR" altLang="en-US" dirty="0"/>
              <a:t>경우와 같이 두 대상 사이에 주어지는 관계는 이항관계라 하고</a:t>
            </a:r>
            <a:r>
              <a:rPr lang="en-US" altLang="ko-KR" dirty="0"/>
              <a:t>, "</a:t>
            </a:r>
            <a:r>
              <a:rPr lang="ko-KR" altLang="en-US" dirty="0"/>
              <a:t>점 </a:t>
            </a:r>
            <a:r>
              <a:rPr lang="en-US" altLang="ko-KR" dirty="0"/>
              <a:t>a, b, c</a:t>
            </a:r>
            <a:r>
              <a:rPr lang="ko-KR" altLang="en-US" dirty="0"/>
              <a:t>가 한 직선상에 놓여있다</a:t>
            </a:r>
            <a:r>
              <a:rPr lang="en-US" altLang="ko-KR" dirty="0"/>
              <a:t>"</a:t>
            </a:r>
            <a:r>
              <a:rPr lang="ko-KR" altLang="en-US" dirty="0"/>
              <a:t>와 같이 세 대상 사이에 정의된 관계는 </a:t>
            </a:r>
            <a:r>
              <a:rPr lang="ko-KR" altLang="en-US" dirty="0" err="1"/>
              <a:t>삼항관계라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정의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365760" lvl="1" indent="0">
              <a:lnSpc>
                <a:spcPct val="110000"/>
              </a:lnSpc>
              <a:buNone/>
            </a:pPr>
            <a:r>
              <a:rPr lang="en-US" altLang="ko-KR" i="1" dirty="0" smtClean="0"/>
              <a:t>a </a:t>
            </a:r>
            <a:r>
              <a:rPr lang="ko-KR" altLang="en-US" dirty="0"/>
              <a:t>는 </a:t>
            </a:r>
            <a:r>
              <a:rPr lang="en-US" altLang="ko-KR" i="1" dirty="0"/>
              <a:t>b </a:t>
            </a:r>
            <a:r>
              <a:rPr lang="ko-KR" altLang="en-US" dirty="0"/>
              <a:t>에 대해 </a:t>
            </a:r>
            <a:r>
              <a:rPr lang="en-US" altLang="ko-KR" i="1" dirty="0"/>
              <a:t>R </a:t>
            </a:r>
            <a:r>
              <a:rPr lang="ko-KR" altLang="en-US" dirty="0"/>
              <a:t>의 관계가 </a:t>
            </a:r>
            <a:r>
              <a:rPr lang="ko-KR" altLang="en-US" dirty="0" smtClean="0"/>
              <a:t>있음은 두 </a:t>
            </a:r>
            <a:r>
              <a:rPr lang="ko-KR" altLang="en-US" dirty="0"/>
              <a:t>집합 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 </a:t>
            </a:r>
            <a:r>
              <a:rPr lang="ko-KR" altLang="en-US" dirty="0"/>
              <a:t>에 대하여 </a:t>
            </a:r>
            <a:r>
              <a:rPr lang="en-US" altLang="ko-KR" i="1" dirty="0"/>
              <a:t>A </a:t>
            </a:r>
            <a:r>
              <a:rPr lang="ko-KR" altLang="en-US" dirty="0"/>
              <a:t>에서 </a:t>
            </a:r>
            <a:r>
              <a:rPr lang="en-US" altLang="ko-KR" i="1" dirty="0"/>
              <a:t>B </a:t>
            </a:r>
            <a:r>
              <a:rPr lang="ko-KR" altLang="en-US" dirty="0"/>
              <a:t>로의 이항관계</a:t>
            </a:r>
            <a:r>
              <a:rPr lang="en-US" altLang="ko-KR" dirty="0"/>
              <a:t>(binary relation)</a:t>
            </a:r>
            <a:r>
              <a:rPr lang="ko-KR" altLang="en-US" dirty="0"/>
              <a:t>가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AxB</a:t>
            </a:r>
            <a:r>
              <a:rPr lang="ko-KR" altLang="en-US" dirty="0" smtClean="0"/>
              <a:t>의 </a:t>
            </a:r>
            <a:r>
              <a:rPr lang="ko-KR" altLang="en-US" dirty="0"/>
              <a:t>부분집합일 때 </a:t>
            </a:r>
            <a:r>
              <a:rPr lang="en-US" altLang="ko-KR" i="1" dirty="0" err="1"/>
              <a:t>a</a:t>
            </a:r>
            <a:r>
              <a:rPr lang="en-US" altLang="ko-KR" dirty="0" err="1"/>
              <a:t>∈</a:t>
            </a:r>
            <a:r>
              <a:rPr lang="en-US" altLang="ko-KR" i="1" dirty="0" err="1"/>
              <a:t>A</a:t>
            </a:r>
            <a:r>
              <a:rPr lang="en-US" altLang="ko-KR" i="1" dirty="0"/>
              <a:t> </a:t>
            </a:r>
            <a:r>
              <a:rPr lang="ko-KR" altLang="en-US" dirty="0"/>
              <a:t>이고 </a:t>
            </a:r>
            <a:r>
              <a:rPr lang="en-US" altLang="ko-KR" i="1" dirty="0" err="1"/>
              <a:t>b</a:t>
            </a:r>
            <a:r>
              <a:rPr lang="en-US" altLang="ko-KR" dirty="0" err="1"/>
              <a:t>∈</a:t>
            </a:r>
            <a:r>
              <a:rPr lang="en-US" altLang="ko-KR" i="1" dirty="0" err="1"/>
              <a:t>B</a:t>
            </a:r>
            <a:r>
              <a:rPr lang="en-US" altLang="ko-KR" i="1" dirty="0"/>
              <a:t> </a:t>
            </a:r>
            <a:r>
              <a:rPr lang="ko-KR" altLang="en-US" dirty="0"/>
              <a:t>인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</a:t>
            </a:r>
            <a:r>
              <a:rPr lang="en-US" altLang="ko-KR" dirty="0"/>
              <a:t>)∈</a:t>
            </a:r>
            <a:r>
              <a:rPr lang="en-US" altLang="ko-KR" i="1" dirty="0"/>
              <a:t>R</a:t>
            </a:r>
            <a:r>
              <a:rPr lang="en-US" altLang="ko-KR" dirty="0"/>
              <a:t> </a:t>
            </a:r>
            <a:r>
              <a:rPr lang="en-US" altLang="ko-KR" dirty="0" smtClean="0"/>
              <a:t>, </a:t>
            </a:r>
            <a:r>
              <a:rPr lang="en-US" altLang="ko-KR" baseline="-25000" dirty="0" smtClean="0"/>
              <a:t>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</a:t>
            </a:r>
            <a:r>
              <a:rPr lang="en-US" altLang="ko-KR" baseline="-25000" dirty="0" err="1"/>
              <a:t>b</a:t>
            </a:r>
            <a:r>
              <a:rPr lang="en-US" altLang="ko-KR" dirty="0" smtClean="0"/>
              <a:t> </a:t>
            </a:r>
            <a:r>
              <a:rPr lang="ko-KR" altLang="en-US" dirty="0"/>
              <a:t>로 나타내기도 함</a:t>
            </a:r>
          </a:p>
          <a:p>
            <a:pPr marL="685800" lvl="2" indent="0">
              <a:lnSpc>
                <a:spcPct val="110000"/>
              </a:lnSpc>
              <a:buNone/>
            </a:pP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</a:t>
            </a:r>
            <a:r>
              <a:rPr lang="en-US" altLang="ko-KR" dirty="0"/>
              <a:t>)</a:t>
            </a:r>
            <a:r>
              <a:rPr lang="en-US" altLang="ko-KR" dirty="0">
                <a:sym typeface="Symbol" pitchFamily="18" charset="2"/>
              </a:rPr>
              <a:t></a:t>
            </a:r>
            <a:r>
              <a:rPr lang="en-US" altLang="ko-KR" i="1" dirty="0"/>
              <a:t>R </a:t>
            </a:r>
            <a:r>
              <a:rPr lang="ko-KR" altLang="en-US" dirty="0"/>
              <a:t>일 경우        또는     로 </a:t>
            </a:r>
            <a:r>
              <a:rPr lang="ko-KR" altLang="en-US" dirty="0" smtClean="0"/>
              <a:t>   나타내기도 함</a:t>
            </a:r>
            <a:endParaRPr lang="en-US" altLang="ko-KR" dirty="0" smtClean="0"/>
          </a:p>
          <a:p>
            <a:pPr marL="685800" lvl="2" indent="0">
              <a:lnSpc>
                <a:spcPct val="110000"/>
              </a:lnSpc>
              <a:buNone/>
            </a:pPr>
            <a:endParaRPr lang="en-US" altLang="ko-KR" dirty="0"/>
          </a:p>
          <a:p>
            <a:pPr marL="685800" lvl="2" indent="0" algn="just">
              <a:lnSpc>
                <a:spcPct val="110000"/>
              </a:lnSpc>
              <a:buNone/>
            </a:pPr>
            <a:r>
              <a:rPr lang="ko-KR" altLang="en-US" dirty="0" err="1" smtClean="0"/>
              <a:t>정의역</a:t>
            </a:r>
            <a:r>
              <a:rPr lang="en-US" altLang="ko-KR" dirty="0"/>
              <a:t>(domain)</a:t>
            </a:r>
          </a:p>
          <a:p>
            <a:pPr lvl="3" algn="just">
              <a:lnSpc>
                <a:spcPct val="110000"/>
              </a:lnSpc>
            </a:pPr>
            <a:r>
              <a:rPr lang="ko-KR" altLang="en-US" dirty="0"/>
              <a:t>관계 </a:t>
            </a:r>
            <a:r>
              <a:rPr lang="en-US" altLang="ko-KR" i="1" dirty="0"/>
              <a:t>R </a:t>
            </a:r>
            <a:r>
              <a:rPr lang="ko-KR" altLang="en-US" dirty="0"/>
              <a:t>의 순서쌍에서 모든 첫 번째 원소의 집합</a:t>
            </a:r>
            <a:r>
              <a:rPr lang="en-US" altLang="ko-KR" dirty="0"/>
              <a:t>: </a:t>
            </a:r>
            <a:r>
              <a:rPr lang="en-US" altLang="ko-KR" i="1" dirty="0" err="1"/>
              <a:t>dom</a:t>
            </a:r>
            <a:r>
              <a:rPr lang="en-US" altLang="ko-KR" dirty="0"/>
              <a:t>(</a:t>
            </a:r>
            <a:r>
              <a:rPr lang="en-US" altLang="ko-KR" i="1" dirty="0"/>
              <a:t>R</a:t>
            </a:r>
            <a:r>
              <a:rPr lang="en-US" altLang="ko-KR" dirty="0"/>
              <a:t>)</a:t>
            </a:r>
          </a:p>
          <a:p>
            <a:pPr marL="685800" lvl="2" indent="0" algn="just">
              <a:lnSpc>
                <a:spcPct val="110000"/>
              </a:lnSpc>
              <a:buNone/>
            </a:pPr>
            <a:r>
              <a:rPr lang="ko-KR" altLang="en-US" dirty="0" err="1"/>
              <a:t>치역</a:t>
            </a:r>
            <a:r>
              <a:rPr lang="en-US" altLang="ko-KR" dirty="0"/>
              <a:t>(range)</a:t>
            </a:r>
          </a:p>
          <a:p>
            <a:pPr lvl="3" algn="just">
              <a:lnSpc>
                <a:spcPct val="110000"/>
              </a:lnSpc>
            </a:pPr>
            <a:r>
              <a:rPr lang="ko-KR" altLang="en-US" dirty="0"/>
              <a:t>모든 두 번째 원소의 집합</a:t>
            </a:r>
            <a:r>
              <a:rPr lang="en-US" altLang="ko-KR" dirty="0"/>
              <a:t>: </a:t>
            </a:r>
            <a:r>
              <a:rPr lang="en-US" altLang="ko-KR" i="1" dirty="0"/>
              <a:t>ran</a:t>
            </a:r>
            <a:r>
              <a:rPr lang="en-US" altLang="ko-KR" dirty="0"/>
              <a:t>(</a:t>
            </a:r>
            <a:r>
              <a:rPr lang="en-US" altLang="ko-KR" i="1" dirty="0"/>
              <a:t>R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9" y="3138489"/>
            <a:ext cx="1806500" cy="43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6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화살도표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fontScale="92500"/>
          </a:bodyPr>
          <a:lstStyle/>
          <a:p>
            <a:pPr marL="365760" lvl="1" indent="0">
              <a:lnSpc>
                <a:spcPct val="90000"/>
              </a:lnSpc>
              <a:buNone/>
            </a:pPr>
            <a:r>
              <a:rPr lang="ko-KR" altLang="en-US" dirty="0"/>
              <a:t>화살도표</a:t>
            </a:r>
            <a:r>
              <a:rPr lang="en-US" altLang="ko-KR" dirty="0"/>
              <a:t>(arrow diagram</a:t>
            </a:r>
            <a:r>
              <a:rPr lang="en-US" altLang="ko-KR" dirty="0" smtClean="0"/>
              <a:t>) </a:t>
            </a:r>
            <a:r>
              <a:rPr lang="ko-KR" altLang="en-US" dirty="0" smtClean="0"/>
              <a:t>는 두 </a:t>
            </a:r>
            <a:r>
              <a:rPr lang="ko-KR" altLang="en-US" dirty="0"/>
              <a:t>집합 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 </a:t>
            </a:r>
            <a:r>
              <a:rPr lang="ko-KR" altLang="en-US" dirty="0"/>
              <a:t>가 있을 때 집합 </a:t>
            </a:r>
            <a:r>
              <a:rPr lang="en-US" altLang="ko-KR" i="1" dirty="0"/>
              <a:t>A </a:t>
            </a:r>
            <a:r>
              <a:rPr lang="ko-KR" altLang="en-US" dirty="0"/>
              <a:t>의 원소 </a:t>
            </a:r>
            <a:r>
              <a:rPr lang="en-US" altLang="ko-KR" i="1" dirty="0"/>
              <a:t>a </a:t>
            </a:r>
            <a:r>
              <a:rPr lang="ko-KR" altLang="en-US" dirty="0"/>
              <a:t>와 집합 </a:t>
            </a:r>
            <a:r>
              <a:rPr lang="en-US" altLang="ko-KR" i="1" dirty="0"/>
              <a:t>B </a:t>
            </a:r>
            <a:r>
              <a:rPr lang="ko-KR" altLang="en-US" dirty="0"/>
              <a:t>의 원소 </a:t>
            </a:r>
            <a:r>
              <a:rPr lang="en-US" altLang="ko-KR" i="1" dirty="0"/>
              <a:t>b</a:t>
            </a:r>
            <a:r>
              <a:rPr lang="en-US" altLang="ko-KR" dirty="0"/>
              <a:t> </a:t>
            </a:r>
            <a:r>
              <a:rPr lang="ko-KR" altLang="en-US" dirty="0"/>
              <a:t>사이에 관계가 성립하는 경우 그 관계를 화살표로 그려서 나타내는 방법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  <p:pic>
        <p:nvPicPr>
          <p:cNvPr id="6" name="Picture 4" descr="D:\진행도서\이산수학\ppt\그림추출\4장\137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7208"/>
            <a:ext cx="2681288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진행도서\이산수학\ppt\그림추출\4장\137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80" y="3501008"/>
            <a:ext cx="27432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표현 </a:t>
            </a:r>
            <a:r>
              <a:rPr lang="en-US" altLang="ko-KR" dirty="0" smtClean="0"/>
              <a:t>: </a:t>
            </a:r>
            <a:r>
              <a:rPr lang="ko-KR" altLang="en-US" dirty="0"/>
              <a:t>좌표도표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dirty="0"/>
              <a:t>좌표도표</a:t>
            </a:r>
            <a:r>
              <a:rPr lang="en-US" altLang="ko-KR" dirty="0"/>
              <a:t>(coordinate </a:t>
            </a:r>
            <a:r>
              <a:rPr lang="en-US" altLang="ko-KR" dirty="0" smtClean="0"/>
              <a:t>diagram)</a:t>
            </a:r>
            <a:r>
              <a:rPr lang="ko-KR" altLang="en-US" dirty="0" err="1" smtClean="0"/>
              <a:t>는두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 </a:t>
            </a:r>
            <a:r>
              <a:rPr lang="ko-KR" altLang="en-US" dirty="0"/>
              <a:t>가 있을 때 집합 </a:t>
            </a:r>
            <a:r>
              <a:rPr lang="en-US" altLang="ko-KR" i="1" dirty="0"/>
              <a:t>A </a:t>
            </a:r>
            <a:r>
              <a:rPr lang="ko-KR" altLang="en-US" dirty="0"/>
              <a:t>의 원소 </a:t>
            </a:r>
            <a:r>
              <a:rPr lang="en-US" altLang="ko-KR" i="1" dirty="0"/>
              <a:t>a </a:t>
            </a:r>
            <a:r>
              <a:rPr lang="ko-KR" altLang="en-US" dirty="0"/>
              <a:t>를 </a:t>
            </a:r>
            <a:r>
              <a:rPr lang="en-US" altLang="ko-KR" i="1" dirty="0"/>
              <a:t>x </a:t>
            </a:r>
            <a:r>
              <a:rPr lang="ko-KR" altLang="en-US" dirty="0"/>
              <a:t>축 위의 점으로 표시하고</a:t>
            </a:r>
            <a:r>
              <a:rPr lang="en-US" altLang="ko-KR" dirty="0"/>
              <a:t>, </a:t>
            </a:r>
            <a:r>
              <a:rPr lang="ko-KR" altLang="en-US" dirty="0"/>
              <a:t>집합 </a:t>
            </a:r>
            <a:r>
              <a:rPr lang="en-US" altLang="ko-KR" i="1" dirty="0"/>
              <a:t>B </a:t>
            </a:r>
            <a:r>
              <a:rPr lang="ko-KR" altLang="en-US" dirty="0"/>
              <a:t>의 원소 </a:t>
            </a:r>
            <a:r>
              <a:rPr lang="en-US" altLang="ko-KR" i="1" dirty="0"/>
              <a:t>b </a:t>
            </a:r>
            <a:r>
              <a:rPr lang="ko-KR" altLang="en-US" dirty="0"/>
              <a:t>를 </a:t>
            </a:r>
            <a:r>
              <a:rPr lang="en-US" altLang="ko-KR" i="1" dirty="0"/>
              <a:t>y </a:t>
            </a:r>
            <a:r>
              <a:rPr lang="ko-KR" altLang="en-US" dirty="0"/>
              <a:t>축 위의 점으로 표시하여 두 점이 좌표상에서 만나는 점을 나타내는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  <p:pic>
        <p:nvPicPr>
          <p:cNvPr id="8" name="Picture 4" descr="D:\진행도서\이산수학\ppt\그림추출\4장\1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645024"/>
            <a:ext cx="2514600" cy="24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62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표현 </a:t>
            </a:r>
            <a:r>
              <a:rPr lang="en-US" altLang="ko-KR" dirty="0" smtClean="0"/>
              <a:t>: </a:t>
            </a:r>
            <a:r>
              <a:rPr lang="ko-KR" altLang="en-US" dirty="0"/>
              <a:t>관계행렬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dirty="0"/>
              <a:t>관계행렬</a:t>
            </a:r>
            <a:r>
              <a:rPr lang="en-US" altLang="ko-KR" dirty="0"/>
              <a:t>(relation matrix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두 </a:t>
            </a:r>
            <a:r>
              <a:rPr lang="ko-KR" altLang="en-US" dirty="0"/>
              <a:t>집합 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 </a:t>
            </a:r>
            <a:r>
              <a:rPr lang="ko-KR" altLang="en-US" dirty="0"/>
              <a:t>에 대한 관계를 행렬로 표현한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 </a:t>
            </a:r>
            <a:r>
              <a:rPr lang="ko-KR" altLang="en-US" dirty="0" smtClean="0"/>
              <a:t>행렬 </a:t>
            </a:r>
            <a:r>
              <a:rPr lang="ko-KR" altLang="en-US" dirty="0"/>
              <a:t>안의 모든 원소들이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인 행렬을 </a:t>
            </a:r>
            <a:r>
              <a:rPr lang="ko-KR" altLang="en-US" dirty="0" err="1"/>
              <a:t>부울행렬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 matrix)</a:t>
            </a:r>
            <a:r>
              <a:rPr lang="ko-KR" altLang="en-US" dirty="0"/>
              <a:t>이라고 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83685"/>
              </p:ext>
            </p:extLst>
          </p:nvPr>
        </p:nvGraphicFramePr>
        <p:xfrm>
          <a:off x="3131840" y="3933056"/>
          <a:ext cx="24384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64" name="비트맵 이미지" r:id="rId3" imgW="1590897" imgH="905001" progId="PBrush">
                  <p:embed/>
                </p:oleObj>
              </mc:Choice>
              <mc:Fallback>
                <p:oleObj name="비트맵 이미지" r:id="rId3" imgW="1590897" imgH="905001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933056"/>
                        <a:ext cx="24384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표현 </a:t>
            </a:r>
            <a:r>
              <a:rPr lang="en-US" altLang="ko-KR" dirty="0" smtClean="0"/>
              <a:t>: </a:t>
            </a:r>
            <a:r>
              <a:rPr lang="ko-KR" altLang="en-US" dirty="0"/>
              <a:t>방향그래프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fontScale="92500" lnSpcReduction="20000"/>
          </a:bodyPr>
          <a:lstStyle/>
          <a:p>
            <a:pPr marL="0" lvl="1" indent="0" algn="just">
              <a:lnSpc>
                <a:spcPct val="140000"/>
              </a:lnSpc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dirty="0"/>
              <a:t>방향그래프</a:t>
            </a:r>
            <a:r>
              <a:rPr lang="en-US" altLang="ko-KR" dirty="0"/>
              <a:t>(directed graph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/>
              <a:t>집합 </a:t>
            </a:r>
            <a:r>
              <a:rPr lang="en-US" altLang="ko-KR" i="1" dirty="0"/>
              <a:t>A</a:t>
            </a:r>
            <a:r>
              <a:rPr lang="ko-KR" altLang="en-US" dirty="0"/>
              <a:t>의 관계에 대한 방향그래프를 그리고자 할 때 먼저 </a:t>
            </a:r>
            <a:r>
              <a:rPr lang="en-US" altLang="ko-KR" i="1" dirty="0"/>
              <a:t>A</a:t>
            </a:r>
            <a:r>
              <a:rPr lang="ko-KR" altLang="en-US" dirty="0"/>
              <a:t>의 원소들을 나타내는 정점</a:t>
            </a:r>
            <a:r>
              <a:rPr lang="en-US" altLang="ko-KR" dirty="0"/>
              <a:t>(vertex)</a:t>
            </a:r>
            <a:r>
              <a:rPr lang="ko-KR" altLang="en-US" dirty="0"/>
              <a:t>을 그리고</a:t>
            </a:r>
            <a:r>
              <a:rPr lang="en-US" altLang="ko-KR" dirty="0"/>
              <a:t>, </a:t>
            </a:r>
            <a:r>
              <a:rPr lang="ko-KR" altLang="en-US" dirty="0"/>
              <a:t>원소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, </a:t>
            </a:r>
            <a:r>
              <a:rPr lang="en-US" altLang="ko-KR" i="1" dirty="0"/>
              <a:t>b</a:t>
            </a:r>
            <a:r>
              <a:rPr lang="en-US" altLang="ko-KR" dirty="0"/>
              <a:t>)</a:t>
            </a:r>
            <a:r>
              <a:rPr lang="ko-KR" altLang="en-US" dirty="0"/>
              <a:t>가 관계에 속하면 </a:t>
            </a:r>
            <a:r>
              <a:rPr lang="en-US" altLang="ko-KR" i="1" dirty="0"/>
              <a:t>a</a:t>
            </a:r>
            <a:r>
              <a:rPr lang="ko-KR" altLang="en-US" dirty="0"/>
              <a:t>에서 </a:t>
            </a:r>
            <a:r>
              <a:rPr lang="en-US" altLang="ko-KR" i="1" dirty="0"/>
              <a:t>b</a:t>
            </a:r>
            <a:r>
              <a:rPr lang="ko-KR" altLang="en-US" dirty="0"/>
              <a:t>로 화살표 모양의 에지</a:t>
            </a:r>
            <a:r>
              <a:rPr lang="en-US" altLang="ko-KR" dirty="0"/>
              <a:t>(edge)</a:t>
            </a:r>
            <a:r>
              <a:rPr lang="ko-KR" altLang="en-US" dirty="0"/>
              <a:t>를 </a:t>
            </a:r>
            <a:r>
              <a:rPr lang="ko-KR" altLang="en-US" dirty="0" smtClean="0"/>
              <a:t>그림</a:t>
            </a:r>
            <a:endParaRPr lang="ko-KR" altLang="en-US" dirty="0"/>
          </a:p>
          <a:p>
            <a:pPr marL="0" indent="0" algn="just">
              <a:lnSpc>
                <a:spcPct val="14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  <p:pic>
        <p:nvPicPr>
          <p:cNvPr id="6" name="Picture 4" descr="D:\진행도서\이산수학\ppt\그림추출\4장\140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3200400" cy="24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Sympify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타입을 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3212976"/>
            <a:ext cx="43053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6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종류</a:t>
            </a:r>
            <a:r>
              <a:rPr lang="en-US" altLang="ko-KR" dirty="0" smtClean="0"/>
              <a:t>: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반사적 관계</a:t>
            </a:r>
            <a:r>
              <a:rPr lang="en-US" altLang="ko-KR" dirty="0"/>
              <a:t>: </a:t>
            </a:r>
            <a:r>
              <a:rPr lang="ko-KR" altLang="en-US" dirty="0"/>
              <a:t>관계 </a:t>
            </a:r>
            <a:r>
              <a:rPr lang="en-US" altLang="ko-KR" dirty="0"/>
              <a:t>R</a:t>
            </a:r>
            <a:r>
              <a:rPr lang="ko-KR" altLang="en-US" dirty="0"/>
              <a:t>을 구성하는 집합 </a:t>
            </a:r>
            <a:r>
              <a:rPr lang="en-US" altLang="ko-KR" dirty="0"/>
              <a:t>A</a:t>
            </a:r>
            <a:r>
              <a:rPr lang="ko-KR" altLang="en-US" dirty="0"/>
              <a:t>에 대해서 </a:t>
            </a:r>
            <a:r>
              <a:rPr lang="en-US" altLang="ko-KR" dirty="0"/>
              <a:t>a ∈ A</a:t>
            </a:r>
            <a:r>
              <a:rPr lang="ko-KR" altLang="en-US" dirty="0"/>
              <a:t>에 대해 </a:t>
            </a:r>
            <a:r>
              <a:rPr lang="en-US" altLang="ko-KR" dirty="0"/>
              <a:t>(</a:t>
            </a:r>
            <a:r>
              <a:rPr lang="en-US" altLang="ko-KR" dirty="0" err="1"/>
              <a:t>a,a</a:t>
            </a:r>
            <a:r>
              <a:rPr lang="en-US" altLang="ko-KR" dirty="0"/>
              <a:t>) ∈ R</a:t>
            </a:r>
            <a:r>
              <a:rPr lang="ko-KR" altLang="en-US" dirty="0"/>
              <a:t>이라면 관계 </a:t>
            </a:r>
            <a:r>
              <a:rPr lang="en-US" altLang="ko-KR" dirty="0"/>
              <a:t>R</a:t>
            </a:r>
            <a:r>
              <a:rPr lang="ko-KR" altLang="en-US" dirty="0"/>
              <a:t>은 반사적 관계가 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 예</a:t>
            </a:r>
            <a:r>
              <a:rPr lang="en-US" altLang="ko-KR" dirty="0"/>
              <a:t>) A = {a, b, c}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 </a:t>
            </a: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en-US" altLang="ko-KR" dirty="0" err="1"/>
              <a:t>a,a</a:t>
            </a:r>
            <a:r>
              <a:rPr lang="en-US" altLang="ko-KR" dirty="0"/>
              <a:t>), (</a:t>
            </a:r>
            <a:r>
              <a:rPr lang="en-US" altLang="ko-KR" dirty="0" err="1"/>
              <a:t>b,b</a:t>
            </a:r>
            <a:r>
              <a:rPr lang="en-US" altLang="ko-KR" dirty="0"/>
              <a:t>), (</a:t>
            </a:r>
            <a:r>
              <a:rPr lang="en-US" altLang="ko-KR" dirty="0" err="1"/>
              <a:t>c,c</a:t>
            </a:r>
            <a:r>
              <a:rPr lang="en-US" altLang="ko-KR" dirty="0"/>
              <a:t>)</a:t>
            </a:r>
            <a:r>
              <a:rPr lang="ko-KR" altLang="en-US" dirty="0"/>
              <a:t>의 원소를 모두 포함해야지 반사적 관계가 성립된다</a:t>
            </a:r>
            <a:r>
              <a:rPr lang="en-US" altLang="ko-KR" dirty="0" smtClean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2) </a:t>
            </a:r>
            <a:r>
              <a:rPr lang="ko-KR" altLang="en-US" dirty="0"/>
              <a:t>비반사적 관계</a:t>
            </a:r>
            <a:r>
              <a:rPr lang="en-US" altLang="ko-KR" dirty="0"/>
              <a:t>: R</a:t>
            </a:r>
            <a:r>
              <a:rPr lang="ko-KR" altLang="en-US" dirty="0"/>
              <a:t>을 집합 </a:t>
            </a:r>
            <a:r>
              <a:rPr lang="en-US" altLang="ko-KR" dirty="0"/>
              <a:t>X</a:t>
            </a:r>
            <a:r>
              <a:rPr lang="ko-KR" altLang="en-US" dirty="0"/>
              <a:t>에서의 어떤 이항 관계라고 하자</a:t>
            </a:r>
            <a:r>
              <a:rPr lang="en-US" altLang="ko-KR" dirty="0"/>
              <a:t>. </a:t>
            </a:r>
            <a:r>
              <a:rPr lang="ko-KR" altLang="en-US" dirty="0"/>
              <a:t>만일 모든 </a:t>
            </a:r>
            <a:r>
              <a:rPr lang="en-US" altLang="ko-KR" dirty="0"/>
              <a:t>x ∈ X</a:t>
            </a:r>
            <a:r>
              <a:rPr lang="ko-KR" altLang="en-US" dirty="0"/>
              <a:t>에 대해 </a:t>
            </a:r>
            <a:r>
              <a:rPr lang="en-US" altLang="ko-KR" dirty="0"/>
              <a:t>(</a:t>
            </a:r>
            <a:r>
              <a:rPr lang="en-US" altLang="ko-KR" dirty="0" err="1"/>
              <a:t>x,x</a:t>
            </a:r>
            <a:r>
              <a:rPr lang="en-US" altLang="ko-KR" dirty="0"/>
              <a:t>) !∈ R</a:t>
            </a:r>
            <a:r>
              <a:rPr lang="ko-KR" altLang="en-US" dirty="0"/>
              <a:t>이면 </a:t>
            </a:r>
            <a:r>
              <a:rPr lang="en-US" altLang="ko-KR" dirty="0"/>
              <a:t>R</a:t>
            </a:r>
            <a:r>
              <a:rPr lang="ko-KR" altLang="en-US" dirty="0"/>
              <a:t>은 비반사적이라고 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종류</a:t>
            </a:r>
            <a:r>
              <a:rPr lang="en-US" altLang="ko-KR" dirty="0" smtClean="0"/>
              <a:t>: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3) </a:t>
            </a:r>
            <a:r>
              <a:rPr lang="ko-KR" altLang="en-US" dirty="0" smtClean="0"/>
              <a:t>대칭적 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구성하는 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대해서 </a:t>
            </a:r>
            <a:r>
              <a:rPr lang="en-US" altLang="ko-KR" dirty="0" smtClean="0"/>
              <a:t>a, b ∈ A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a,b</a:t>
            </a:r>
            <a:r>
              <a:rPr lang="en-US" altLang="ko-KR" dirty="0" smtClean="0"/>
              <a:t>) ∈ R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b,a</a:t>
            </a:r>
            <a:r>
              <a:rPr lang="en-US" altLang="ko-KR" dirty="0" smtClean="0"/>
              <a:t>) ∈ R </a:t>
            </a:r>
            <a:r>
              <a:rPr lang="ko-KR" altLang="en-US" dirty="0" smtClean="0"/>
              <a:t>이라면 관계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은 대칭적 관계가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    예</a:t>
            </a:r>
            <a:r>
              <a:rPr lang="en-US" altLang="ko-KR" dirty="0" smtClean="0"/>
              <a:t>) A = {a, b, c}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   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a,b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원소를 포함하고 있다면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b,a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원소를 가지고 있어야 대칭적 관계가 성립된다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종류</a:t>
            </a:r>
            <a:r>
              <a:rPr lang="en-US" altLang="ko-KR" dirty="0"/>
              <a:t>: 3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4</a:t>
            </a:r>
            <a:r>
              <a:rPr lang="en-US" altLang="ko-KR" dirty="0"/>
              <a:t>) </a:t>
            </a:r>
            <a:r>
              <a:rPr lang="ko-KR" altLang="en-US" dirty="0"/>
              <a:t>반대칭적 관계</a:t>
            </a:r>
            <a:r>
              <a:rPr lang="en-US" altLang="ko-KR" dirty="0"/>
              <a:t>: </a:t>
            </a:r>
            <a:r>
              <a:rPr lang="ko-KR" altLang="en-US" dirty="0"/>
              <a:t>관계 </a:t>
            </a:r>
            <a:r>
              <a:rPr lang="en-US" altLang="ko-KR" dirty="0"/>
              <a:t>R</a:t>
            </a:r>
            <a:r>
              <a:rPr lang="ko-KR" altLang="en-US" dirty="0"/>
              <a:t>을 구성하는 집합 </a:t>
            </a:r>
            <a:r>
              <a:rPr lang="en-US" altLang="ko-KR" dirty="0"/>
              <a:t>A</a:t>
            </a:r>
            <a:r>
              <a:rPr lang="ko-KR" altLang="en-US" dirty="0"/>
              <a:t>에 대해서 </a:t>
            </a:r>
            <a:r>
              <a:rPr lang="en-US" altLang="ko-KR" dirty="0"/>
              <a:t>a, b ∈ A</a:t>
            </a:r>
            <a:r>
              <a:rPr lang="ko-KR" altLang="en-US" dirty="0"/>
              <a:t>에 대해 </a:t>
            </a:r>
            <a:r>
              <a:rPr lang="en-US" altLang="ko-KR" dirty="0"/>
              <a:t>(</a:t>
            </a:r>
            <a:r>
              <a:rPr lang="en-US" altLang="ko-KR" dirty="0" err="1"/>
              <a:t>a,b</a:t>
            </a:r>
            <a:r>
              <a:rPr lang="en-US" altLang="ko-KR" dirty="0"/>
              <a:t>) ∈ R, (</a:t>
            </a:r>
            <a:r>
              <a:rPr lang="en-US" altLang="ko-KR" dirty="0" err="1"/>
              <a:t>b,a</a:t>
            </a:r>
            <a:r>
              <a:rPr lang="en-US" altLang="ko-KR" dirty="0"/>
              <a:t>) ∈ R</a:t>
            </a:r>
            <a:r>
              <a:rPr lang="ko-KR" altLang="en-US" dirty="0"/>
              <a:t>이고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같지 않은 쌍이 </a:t>
            </a:r>
            <a:r>
              <a:rPr lang="ko-KR" altLang="en-US" dirty="0" err="1"/>
              <a:t>한개이상</a:t>
            </a:r>
            <a:r>
              <a:rPr lang="ko-KR" altLang="en-US" dirty="0"/>
              <a:t> 존재 하지 않을 경우</a:t>
            </a:r>
            <a:br>
              <a:rPr lang="ko-KR" altLang="en-US" dirty="0"/>
            </a:br>
            <a:r>
              <a:rPr lang="ko-KR" altLang="en-US" dirty="0"/>
              <a:t>    예</a:t>
            </a:r>
            <a:r>
              <a:rPr lang="en-US" altLang="ko-KR" dirty="0"/>
              <a:t>) A = {a, b, c}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R1 = { (</a:t>
            </a:r>
            <a:r>
              <a:rPr lang="en-US" altLang="ko-KR" dirty="0" err="1"/>
              <a:t>a,b</a:t>
            </a:r>
            <a:r>
              <a:rPr lang="en-US" altLang="ko-KR" dirty="0"/>
              <a:t>), (</a:t>
            </a:r>
            <a:r>
              <a:rPr lang="en-US" altLang="ko-KR" dirty="0" err="1"/>
              <a:t>b,a</a:t>
            </a:r>
            <a:r>
              <a:rPr lang="en-US" altLang="ko-KR" dirty="0"/>
              <a:t>) } </a:t>
            </a:r>
            <a:r>
              <a:rPr lang="ko-KR" altLang="en-US" dirty="0" err="1"/>
              <a:t>반대칭</a:t>
            </a:r>
            <a:r>
              <a:rPr lang="ko-KR" altLang="en-US" dirty="0"/>
              <a:t> 관계가 아니다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R2 = { (</a:t>
            </a:r>
            <a:r>
              <a:rPr lang="en-US" altLang="ko-KR" dirty="0" err="1"/>
              <a:t>a,b</a:t>
            </a:r>
            <a:r>
              <a:rPr lang="en-US" altLang="ko-KR" dirty="0"/>
              <a:t>), (</a:t>
            </a:r>
            <a:r>
              <a:rPr lang="en-US" altLang="ko-KR" dirty="0" err="1"/>
              <a:t>c,a</a:t>
            </a:r>
            <a:r>
              <a:rPr lang="en-US" altLang="ko-KR" dirty="0"/>
              <a:t>) } </a:t>
            </a:r>
            <a:r>
              <a:rPr lang="ko-KR" altLang="en-US" dirty="0" err="1"/>
              <a:t>반대칭</a:t>
            </a:r>
            <a:r>
              <a:rPr lang="ko-KR" altLang="en-US" dirty="0"/>
              <a:t> 관계이다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5) </a:t>
            </a:r>
            <a:r>
              <a:rPr lang="ko-KR" altLang="en-US" dirty="0"/>
              <a:t>추이적 관계</a:t>
            </a:r>
            <a:r>
              <a:rPr lang="en-US" altLang="ko-KR" dirty="0"/>
              <a:t>: </a:t>
            </a:r>
            <a:r>
              <a:rPr lang="ko-KR" altLang="en-US" dirty="0"/>
              <a:t>관계 </a:t>
            </a:r>
            <a:r>
              <a:rPr lang="en-US" altLang="ko-KR" dirty="0"/>
              <a:t>R</a:t>
            </a:r>
            <a:r>
              <a:rPr lang="ko-KR" altLang="en-US" dirty="0"/>
              <a:t>을 구성하는 집합 </a:t>
            </a:r>
            <a:r>
              <a:rPr lang="en-US" altLang="ko-KR" dirty="0"/>
              <a:t>A</a:t>
            </a:r>
            <a:r>
              <a:rPr lang="ko-KR" altLang="en-US" dirty="0"/>
              <a:t>에 대해서 </a:t>
            </a:r>
            <a:r>
              <a:rPr lang="en-US" altLang="ko-KR" dirty="0"/>
              <a:t>a, b, c ∈ A</a:t>
            </a:r>
            <a:r>
              <a:rPr lang="ko-KR" altLang="en-US" dirty="0"/>
              <a:t>에 대해 </a:t>
            </a:r>
            <a:r>
              <a:rPr lang="en-US" altLang="ko-KR" dirty="0"/>
              <a:t>(</a:t>
            </a:r>
            <a:r>
              <a:rPr lang="en-US" altLang="ko-KR" dirty="0" err="1"/>
              <a:t>a,b</a:t>
            </a:r>
            <a:r>
              <a:rPr lang="en-US" altLang="ko-KR" dirty="0"/>
              <a:t>) ∈ R </a:t>
            </a:r>
            <a:r>
              <a:rPr lang="ko-KR" altLang="en-US" dirty="0"/>
              <a:t>그리고 </a:t>
            </a:r>
            <a:r>
              <a:rPr lang="en-US" altLang="ko-KR" dirty="0"/>
              <a:t>(</a:t>
            </a:r>
            <a:r>
              <a:rPr lang="en-US" altLang="ko-KR" dirty="0" err="1"/>
              <a:t>b,c</a:t>
            </a:r>
            <a:r>
              <a:rPr lang="en-US" altLang="ko-KR" dirty="0"/>
              <a:t>) ∈ R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a,c</a:t>
            </a:r>
            <a:r>
              <a:rPr lang="en-US" altLang="ko-KR" dirty="0"/>
              <a:t>) ∈ R </a:t>
            </a:r>
            <a:r>
              <a:rPr lang="ko-KR" altLang="en-US" dirty="0"/>
              <a:t>이라면 관계 </a:t>
            </a:r>
            <a:r>
              <a:rPr lang="en-US" altLang="ko-KR" dirty="0"/>
              <a:t>R</a:t>
            </a:r>
            <a:r>
              <a:rPr lang="ko-KR" altLang="en-US" dirty="0"/>
              <a:t>은 추이적 관계가 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 예</a:t>
            </a:r>
            <a:r>
              <a:rPr lang="en-US" altLang="ko-KR" dirty="0"/>
              <a:t>) A = {a, b, c}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R</a:t>
            </a:r>
            <a:r>
              <a:rPr lang="ko-KR" altLang="en-US" dirty="0"/>
              <a:t>에 </a:t>
            </a:r>
            <a:r>
              <a:rPr lang="en-US" altLang="ko-KR" dirty="0"/>
              <a:t>(</a:t>
            </a:r>
            <a:r>
              <a:rPr lang="en-US" altLang="ko-KR" dirty="0" err="1"/>
              <a:t>a,b</a:t>
            </a:r>
            <a:r>
              <a:rPr lang="en-US" altLang="ko-KR" dirty="0"/>
              <a:t>), (</a:t>
            </a:r>
            <a:r>
              <a:rPr lang="en-US" altLang="ko-KR" dirty="0" err="1"/>
              <a:t>b,c</a:t>
            </a:r>
            <a:r>
              <a:rPr lang="en-US" altLang="ko-KR" dirty="0"/>
              <a:t>)</a:t>
            </a:r>
            <a:r>
              <a:rPr lang="ko-KR" altLang="en-US" dirty="0"/>
              <a:t>가 있다면 </a:t>
            </a:r>
            <a:r>
              <a:rPr lang="en-US" altLang="ko-KR" dirty="0"/>
              <a:t>(</a:t>
            </a:r>
            <a:r>
              <a:rPr lang="en-US" altLang="ko-KR" dirty="0" err="1"/>
              <a:t>a,c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R</a:t>
            </a:r>
            <a:r>
              <a:rPr lang="ko-KR" altLang="en-US" dirty="0"/>
              <a:t>에 존재해야 추이적 관계가 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종류</a:t>
            </a:r>
            <a:r>
              <a:rPr lang="en-US" altLang="ko-KR" dirty="0"/>
              <a:t>: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6</a:t>
            </a:r>
            <a:r>
              <a:rPr lang="en-US" altLang="ko-KR" dirty="0"/>
              <a:t>) </a:t>
            </a:r>
            <a:r>
              <a:rPr lang="ko-KR" altLang="en-US" dirty="0"/>
              <a:t>동치 관계</a:t>
            </a:r>
            <a:r>
              <a:rPr lang="en-US" altLang="ko-KR" dirty="0"/>
              <a:t>: </a:t>
            </a:r>
            <a:r>
              <a:rPr lang="ko-KR" altLang="en-US" dirty="0"/>
              <a:t>반사적</a:t>
            </a:r>
            <a:r>
              <a:rPr lang="en-US" altLang="ko-KR" dirty="0"/>
              <a:t>, </a:t>
            </a:r>
            <a:r>
              <a:rPr lang="ko-KR" altLang="en-US" dirty="0"/>
              <a:t>대칭적</a:t>
            </a:r>
            <a:r>
              <a:rPr lang="en-US" altLang="ko-KR" dirty="0"/>
              <a:t>, </a:t>
            </a:r>
            <a:r>
              <a:rPr lang="ko-KR" altLang="en-US" dirty="0"/>
              <a:t>추이적인 이항 관계를 뜻한다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어떤 집합 </a:t>
            </a:r>
            <a:r>
              <a:rPr lang="en-US" altLang="ko-KR" dirty="0"/>
              <a:t>X</a:t>
            </a:r>
            <a:r>
              <a:rPr lang="ko-KR" altLang="en-US" dirty="0"/>
              <a:t>과 관계 </a:t>
            </a:r>
            <a:r>
              <a:rPr lang="en-US" altLang="ko-KR" dirty="0"/>
              <a:t>~</a:t>
            </a:r>
            <a:r>
              <a:rPr lang="ko-KR" altLang="en-US" dirty="0"/>
              <a:t>이 있을 때</a:t>
            </a:r>
            <a:r>
              <a:rPr lang="en-US" altLang="ko-KR" dirty="0"/>
              <a:t>, </a:t>
            </a:r>
            <a:r>
              <a:rPr lang="ko-KR" altLang="en-US" dirty="0"/>
              <a:t>임의의 원소 </a:t>
            </a:r>
            <a:r>
              <a:rPr lang="en-US" altLang="ko-KR" dirty="0"/>
              <a:t>a, b, c</a:t>
            </a:r>
            <a:r>
              <a:rPr lang="ko-KR" altLang="en-US" dirty="0"/>
              <a:t>에 대해</a:t>
            </a:r>
            <a:br>
              <a:rPr lang="ko-KR" altLang="en-US" dirty="0"/>
            </a:br>
            <a:r>
              <a:rPr lang="ko-KR" altLang="en-US" dirty="0"/>
              <a:t>반사관계</a:t>
            </a:r>
            <a:r>
              <a:rPr lang="en-US" altLang="ko-KR" dirty="0"/>
              <a:t>: a ~ a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대칭관계</a:t>
            </a:r>
            <a:r>
              <a:rPr lang="en-US" altLang="ko-KR" dirty="0"/>
              <a:t>: a ~ b =&gt; b ~ a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추이관계</a:t>
            </a:r>
            <a:r>
              <a:rPr lang="en-US" altLang="ko-KR" dirty="0"/>
              <a:t>: a ~ b, b ~ c =&gt; a ~ c</a:t>
            </a:r>
            <a:r>
              <a:rPr lang="ko-KR" altLang="en-US" dirty="0"/>
              <a:t>가 성립한다는 것을 의미한다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relation/sequence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(tuple)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Tuple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24966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/>
              <a:t> 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내장함수 중에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5838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/>
                <a:gridCol w="5472608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list </a:t>
                      </a:r>
                      <a:r>
                        <a:rPr lang="en-US" sz="1400" dirty="0">
                          <a:effectLst/>
                        </a:rPr>
                        <a:t>into </a:t>
                      </a:r>
                      <a:r>
                        <a:rPr lang="en-US" sz="1400" dirty="0" smtClean="0">
                          <a:effectLst/>
                        </a:rPr>
                        <a:t>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속성처리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 내부 속성은 동일한 </a:t>
            </a:r>
            <a:r>
              <a:rPr lang="ko-KR" altLang="en-US" dirty="0" err="1" smtClean="0"/>
              <a:t>원소수</a:t>
            </a:r>
            <a:r>
              <a:rPr lang="en-US" altLang="ko-KR" dirty="0" smtClean="0"/>
              <a:t>(count),  </a:t>
            </a:r>
            <a:r>
              <a:rPr lang="ko-KR" altLang="en-US" dirty="0" smtClean="0"/>
              <a:t>특정 값에 대한 위치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를 처리만 함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8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복소수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Sympify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sympy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타입을 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852936"/>
            <a:ext cx="331236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: </a:t>
            </a:r>
            <a:r>
              <a:rPr lang="ko-KR" altLang="en-US" dirty="0" smtClean="0"/>
              <a:t>동일한 객체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을 동일한 객체로 처리하려면 별명을 사용하거나 변수에 할당된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처리해야 동일한 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특성을 가지고 있어 </a:t>
            </a:r>
            <a:r>
              <a:rPr lang="ko-KR" altLang="en-US" dirty="0" err="1" smtClean="0"/>
              <a:t>리터럴도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초기화시</a:t>
            </a:r>
            <a:r>
              <a:rPr lang="ko-KR" altLang="en-US" dirty="0" smtClean="0"/>
              <a:t> 다른 객체로 인식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내장 타입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이지만 원소가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일 경우 값이 변경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객체는 변경되지 않음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5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그래</a:t>
            </a:r>
            <a:r>
              <a:rPr lang="ko-KR" altLang="en-US" sz="9600" dirty="0"/>
              <a:t>프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그래프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(Graph)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점을 선으로 연결한 것이다</a:t>
            </a:r>
            <a:r>
              <a:rPr lang="en-US" altLang="ko-KR" sz="2900" dirty="0"/>
              <a:t>. </a:t>
            </a:r>
            <a:r>
              <a:rPr lang="ko-KR" altLang="en-US" sz="2900" dirty="0"/>
              <a:t>그래프 </a:t>
            </a:r>
            <a:r>
              <a:rPr lang="en-US" altLang="ko-KR" sz="2900" dirty="0" smtClean="0"/>
              <a:t>G</a:t>
            </a:r>
            <a:r>
              <a:rPr lang="ko-KR" altLang="en-US" sz="2900" dirty="0" smtClean="0"/>
              <a:t>는 </a:t>
            </a:r>
            <a:r>
              <a:rPr lang="ko-KR" altLang="en-US" sz="2900" dirty="0" err="1"/>
              <a:t>꼭짓점</a:t>
            </a:r>
            <a:r>
              <a:rPr lang="en-US" altLang="ko-KR" sz="2900" dirty="0"/>
              <a:t>(vertex or node)</a:t>
            </a:r>
            <a:r>
              <a:rPr lang="ko-KR" altLang="en-US" sz="2900" dirty="0"/>
              <a:t>들의 집합 </a:t>
            </a:r>
            <a:r>
              <a:rPr lang="en-US" altLang="ko-KR" sz="2900" dirty="0" smtClean="0"/>
              <a:t>V</a:t>
            </a:r>
            <a:r>
              <a:rPr lang="ko-KR" altLang="en-US" sz="2900" dirty="0" smtClean="0"/>
              <a:t>와 </a:t>
            </a:r>
            <a:r>
              <a:rPr lang="ko-KR" altLang="en-US" sz="2900" dirty="0"/>
              <a:t>변</a:t>
            </a:r>
            <a:r>
              <a:rPr lang="en-US" altLang="ko-KR" sz="2900" dirty="0"/>
              <a:t>(edge or line)</a:t>
            </a:r>
            <a:r>
              <a:rPr lang="ko-KR" altLang="en-US" sz="2900" dirty="0"/>
              <a:t>들의 집합 </a:t>
            </a:r>
            <a:r>
              <a:rPr lang="en-US" altLang="ko-KR" sz="2900" dirty="0" smtClean="0"/>
              <a:t>E</a:t>
            </a:r>
            <a:r>
              <a:rPr lang="ko-KR" altLang="en-US" sz="2900" dirty="0" smtClean="0"/>
              <a:t>로 </a:t>
            </a:r>
            <a:r>
              <a:rPr lang="ko-KR" altLang="en-US" sz="2900" dirty="0"/>
              <a:t>이루어졌다</a:t>
            </a:r>
            <a:r>
              <a:rPr lang="en-US" altLang="ko-KR" sz="2900" dirty="0"/>
              <a:t>. </a:t>
            </a:r>
            <a:r>
              <a:rPr lang="en-US" altLang="ko-KR" sz="2900" dirty="0" smtClean="0"/>
              <a:t> </a:t>
            </a:r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altLang="ko-KR" sz="2900" dirty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ko-KR" sz="2900" dirty="0" smtClean="0"/>
              <a:t>집합</a:t>
            </a:r>
            <a:r>
              <a:rPr lang="ko-KR" altLang="en-US" sz="2900" dirty="0" smtClean="0"/>
              <a:t> </a:t>
            </a:r>
            <a:r>
              <a:rPr lang="en-US" altLang="ko-KR" sz="2900" dirty="0" smtClean="0"/>
              <a:t>V : </a:t>
            </a:r>
            <a:r>
              <a:rPr lang="ko-KR" altLang="ko-KR" sz="2900" dirty="0"/>
              <a:t>공집합이 아닌 정점(vertex)들의 </a:t>
            </a:r>
            <a:r>
              <a:rPr lang="ko-KR" altLang="ko-KR" sz="2900" dirty="0" smtClean="0"/>
              <a:t>집합</a:t>
            </a:r>
            <a:endParaRPr lang="en-US" altLang="ko-KR" sz="2900" dirty="0" smtClean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ko-KR" sz="2900" dirty="0" smtClean="0"/>
              <a:t>집합 </a:t>
            </a:r>
            <a:r>
              <a:rPr lang="ko-KR" altLang="ko-KR" sz="2900" dirty="0"/>
              <a:t>E</a:t>
            </a:r>
            <a:r>
              <a:rPr lang="en-US" altLang="ko-KR" sz="2900" dirty="0"/>
              <a:t> :</a:t>
            </a:r>
            <a:r>
              <a:rPr lang="ko-KR" altLang="ko-KR" sz="2900" dirty="0"/>
              <a:t> 에지(edge)들의 </a:t>
            </a:r>
            <a:r>
              <a:rPr lang="ko-KR" altLang="ko-KR" sz="2900" dirty="0" smtClean="0"/>
              <a:t>집합</a:t>
            </a:r>
            <a:endParaRPr lang="en-US" altLang="ko-KR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02" y="2924944"/>
            <a:ext cx="1876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(Graph) 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집합 </a:t>
            </a:r>
            <a:r>
              <a:rPr lang="en-US" altLang="ko-KR" sz="2900" dirty="0" smtClean="0"/>
              <a:t>V, </a:t>
            </a:r>
            <a:r>
              <a:rPr lang="ko-KR" altLang="en-US" sz="2900" dirty="0" smtClean="0"/>
              <a:t>집합 </a:t>
            </a:r>
            <a:r>
              <a:rPr lang="en-US" altLang="ko-KR" sz="2900" dirty="0" smtClean="0"/>
              <a:t>E</a:t>
            </a:r>
            <a:r>
              <a:rPr lang="ko-KR" altLang="en-US" sz="2900" dirty="0" smtClean="0"/>
              <a:t>의 그래프를 그리면 아래와 같다</a:t>
            </a:r>
            <a:endParaRPr lang="en-US" altLang="ko-KR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02" y="2924944"/>
            <a:ext cx="1876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77072"/>
            <a:ext cx="26479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39132"/>
            <a:ext cx="39909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0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</a:t>
            </a:r>
            <a:r>
              <a:rPr lang="en-US" altLang="ko-KR" dirty="0" smtClean="0"/>
              <a:t>(adjacent)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 인접</a:t>
            </a:r>
            <a:r>
              <a:rPr lang="en-US" altLang="ko-KR" sz="2800" dirty="0"/>
              <a:t>(adjacent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무방향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그래프에서 정점 </a:t>
            </a:r>
            <a:r>
              <a:rPr lang="en-US" altLang="ko-KR" sz="2800" dirty="0"/>
              <a:t>a, b</a:t>
            </a:r>
            <a:r>
              <a:rPr lang="ko-KR" altLang="en-US" sz="2800" dirty="0"/>
              <a:t>에 대하여 간선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a,b</a:t>
            </a:r>
            <a:r>
              <a:rPr lang="en-US" altLang="ko-KR" sz="2800" dirty="0"/>
              <a:t>)</a:t>
            </a:r>
            <a:r>
              <a:rPr lang="ko-KR" altLang="en-US" sz="2800" dirty="0"/>
              <a:t>가 있으면</a:t>
            </a:r>
            <a:r>
              <a:rPr lang="en-US" altLang="ko-KR" sz="2800" dirty="0"/>
              <a:t>, </a:t>
            </a:r>
            <a:r>
              <a:rPr lang="ko-KR" altLang="en-US" sz="2800" dirty="0"/>
              <a:t>정점 </a:t>
            </a:r>
            <a:r>
              <a:rPr lang="en-US" altLang="ko-KR" sz="2800" dirty="0"/>
              <a:t>a </a:t>
            </a:r>
            <a:r>
              <a:rPr lang="ko-KR" altLang="en-US" sz="2800" dirty="0"/>
              <a:t>는 정점</a:t>
            </a:r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altLang="ko-KR" sz="2800" dirty="0"/>
              <a:t>b</a:t>
            </a:r>
            <a:r>
              <a:rPr lang="ko-KR" altLang="en-US" sz="2800" dirty="0"/>
              <a:t>에 인접</a:t>
            </a:r>
            <a:r>
              <a:rPr lang="en-US" altLang="ko-KR" sz="2800" dirty="0"/>
              <a:t>(adjacent)</a:t>
            </a:r>
            <a:r>
              <a:rPr lang="ko-KR" altLang="en-US" sz="2800" dirty="0"/>
              <a:t>하다고 한다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1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무한대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차수</a:t>
            </a:r>
            <a:r>
              <a:rPr lang="en-US" altLang="ko-KR" dirty="0" smtClean="0"/>
              <a:t>(Degree)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각 정점에 연결된 간선의 수로 정점 </a:t>
            </a:r>
            <a:r>
              <a:rPr lang="en-US" altLang="ko-KR" sz="2900" dirty="0" smtClean="0"/>
              <a:t>v</a:t>
            </a:r>
            <a:r>
              <a:rPr lang="ko-KR" altLang="en-US" sz="2900" dirty="0" smtClean="0"/>
              <a:t>의 차수를 </a:t>
            </a:r>
            <a:r>
              <a:rPr lang="en-US" altLang="ko-KR" sz="2900" dirty="0" err="1" smtClean="0"/>
              <a:t>deg</a:t>
            </a:r>
            <a:r>
              <a:rPr lang="en-US" altLang="ko-KR" sz="2900" dirty="0" smtClean="0"/>
              <a:t>(v)</a:t>
            </a:r>
            <a:r>
              <a:rPr lang="ko-KR" altLang="en-US" sz="2900" dirty="0" smtClean="0"/>
              <a:t>로</a:t>
            </a:r>
            <a:r>
              <a:rPr lang="en-US" altLang="ko-KR" sz="2900" dirty="0" smtClean="0"/>
              <a:t> </a:t>
            </a:r>
            <a:r>
              <a:rPr lang="ko-KR" altLang="en-US" sz="2900" dirty="0" smtClean="0"/>
              <a:t>표시하고 </a:t>
            </a:r>
            <a:r>
              <a:rPr lang="en-US" altLang="ko-KR" sz="2900" dirty="0" smtClean="0"/>
              <a:t>loop</a:t>
            </a:r>
            <a:r>
              <a:rPr lang="ko-KR" altLang="en-US" sz="2900" dirty="0" smtClean="0"/>
              <a:t>가 발생시 카운트는 </a:t>
            </a:r>
            <a:r>
              <a:rPr lang="en-US" altLang="ko-KR" sz="2900" dirty="0" smtClean="0"/>
              <a:t>2</a:t>
            </a:r>
            <a:r>
              <a:rPr lang="ko-KR" altLang="en-US" sz="2900" dirty="0" smtClean="0"/>
              <a:t>로 함</a:t>
            </a:r>
            <a:endParaRPr lang="en-US" altLang="ko-KR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11" y="4005064"/>
            <a:ext cx="4724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5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그래프 </a:t>
            </a:r>
            <a:r>
              <a:rPr lang="en-US" altLang="ko-KR" sz="2900" dirty="0"/>
              <a:t>G </a:t>
            </a:r>
            <a:r>
              <a:rPr lang="ko-KR" altLang="en-US" sz="2900" dirty="0"/>
              <a:t>의 정점의 수가 </a:t>
            </a:r>
            <a:r>
              <a:rPr lang="en-US" altLang="ko-KR" sz="2900" dirty="0"/>
              <a:t>n </a:t>
            </a:r>
            <a:r>
              <a:rPr lang="ko-KR" altLang="en-US" sz="2900" dirty="0"/>
              <a:t>개</a:t>
            </a:r>
            <a:r>
              <a:rPr lang="en-US" altLang="ko-KR" sz="2900" dirty="0"/>
              <a:t>, </a:t>
            </a:r>
            <a:r>
              <a:rPr lang="ko-KR" altLang="en-US" sz="2900" dirty="0" err="1"/>
              <a:t>에지의</a:t>
            </a:r>
            <a:r>
              <a:rPr lang="ko-KR" altLang="en-US" sz="2900" dirty="0"/>
              <a:t> 수가 </a:t>
            </a:r>
            <a:r>
              <a:rPr lang="en-US" altLang="ko-KR" sz="2900" dirty="0"/>
              <a:t>e </a:t>
            </a:r>
            <a:r>
              <a:rPr lang="ko-KR" altLang="en-US" sz="2900" dirty="0"/>
              <a:t>개면  </a:t>
            </a:r>
            <a:r>
              <a:rPr lang="ko-KR" altLang="en-US" sz="2900" dirty="0" smtClean="0"/>
              <a:t>아래의 산식으로 계산</a:t>
            </a:r>
            <a:endParaRPr lang="ko-KR" altLang="en-US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4149080"/>
            <a:ext cx="2371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경로와 길이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경로와 길이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744416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경로</a:t>
            </a:r>
            <a:r>
              <a:rPr lang="en-US" altLang="ko-KR" sz="2900" dirty="0"/>
              <a:t>(Path) </a:t>
            </a:r>
            <a:r>
              <a:rPr lang="en-US" altLang="ko-KR" sz="2900" dirty="0" smtClean="0"/>
              <a:t>: </a:t>
            </a:r>
            <a:r>
              <a:rPr lang="ko-KR" altLang="en-US" sz="2900" dirty="0" smtClean="0"/>
              <a:t>정점과 </a:t>
            </a:r>
            <a:r>
              <a:rPr lang="ko-KR" altLang="en-US" sz="2900" dirty="0" err="1" smtClean="0"/>
              <a:t>에지의</a:t>
            </a:r>
            <a:r>
              <a:rPr lang="ko-KR" altLang="en-US" sz="2900" dirty="0" smtClean="0"/>
              <a:t> 연속으로 구성된 형태</a:t>
            </a:r>
            <a:endParaRPr lang="en-US" altLang="ko-KR" sz="2900" dirty="0" smtClean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길이</a:t>
            </a:r>
            <a:r>
              <a:rPr lang="en-US" altLang="ko-KR" sz="2900" dirty="0"/>
              <a:t>(</a:t>
            </a:r>
            <a:r>
              <a:rPr lang="en-US" altLang="ko-KR" sz="2900" dirty="0" smtClean="0"/>
              <a:t>length)</a:t>
            </a:r>
            <a:r>
              <a:rPr lang="en-US" altLang="ko-KR" sz="2900" dirty="0"/>
              <a:t>:</a:t>
            </a:r>
            <a:r>
              <a:rPr lang="ko-KR" altLang="en-US" sz="2900" dirty="0" smtClean="0"/>
              <a:t> 경로를 </a:t>
            </a:r>
            <a:r>
              <a:rPr lang="ko-KR" altLang="en-US" sz="2900" dirty="0"/>
              <a:t>구성하는 </a:t>
            </a:r>
            <a:r>
              <a:rPr lang="ko-KR" altLang="en-US" sz="2900" dirty="0" err="1"/>
              <a:t>에지의</a:t>
            </a:r>
            <a:r>
              <a:rPr lang="ko-KR" altLang="en-US" sz="2900" dirty="0"/>
              <a:t> </a:t>
            </a:r>
            <a:r>
              <a:rPr lang="ko-KR" altLang="en-US" sz="2900" dirty="0" smtClean="0"/>
              <a:t>개수</a:t>
            </a:r>
            <a:endParaRPr lang="en-US" altLang="ko-KR" sz="2900" dirty="0" smtClean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altLang="ko-KR" sz="2900" dirty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닫혀있다</a:t>
            </a:r>
            <a:r>
              <a:rPr lang="en-US" altLang="ko-KR" sz="2900" dirty="0"/>
              <a:t>(closed</a:t>
            </a:r>
            <a:r>
              <a:rPr lang="en-US" altLang="ko-KR" sz="2900" dirty="0" smtClean="0"/>
              <a:t>) : </a:t>
            </a:r>
            <a:r>
              <a:rPr lang="ko-KR" altLang="en-US" sz="2900" dirty="0" smtClean="0"/>
              <a:t>어떤 </a:t>
            </a:r>
            <a:r>
              <a:rPr lang="ko-KR" altLang="en-US" sz="2900" dirty="0"/>
              <a:t>경로의 처음과 끝의 정점이 같은 </a:t>
            </a:r>
            <a:r>
              <a:rPr lang="ko-KR" altLang="en-US" sz="2900" dirty="0" smtClean="0"/>
              <a:t>경우</a:t>
            </a:r>
            <a:r>
              <a:rPr lang="en-US" altLang="ko-KR" sz="2900" dirty="0" smtClean="0"/>
              <a:t> </a:t>
            </a:r>
            <a:endParaRPr lang="en-US" altLang="ko-KR" sz="2900" dirty="0"/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순환</a:t>
            </a:r>
            <a:r>
              <a:rPr lang="en-US" altLang="ko-KR" sz="2900" dirty="0"/>
              <a:t>(cycle</a:t>
            </a:r>
            <a:r>
              <a:rPr lang="en-US" altLang="ko-KR" sz="2900" dirty="0" smtClean="0"/>
              <a:t>): </a:t>
            </a:r>
            <a:r>
              <a:rPr lang="ko-KR" altLang="en-US" sz="2900" dirty="0" smtClean="0"/>
              <a:t>닫혀있는 </a:t>
            </a:r>
            <a:r>
              <a:rPr lang="ko-KR" altLang="en-US" sz="2900" dirty="0"/>
              <a:t>경로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무방향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무향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무방향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 smtClean="0"/>
              <a:t>방향이 </a:t>
            </a:r>
            <a:r>
              <a:rPr lang="ko-KR" altLang="en-US" sz="2800" dirty="0"/>
              <a:t>없으면 </a:t>
            </a:r>
            <a:r>
              <a:rPr lang="ko-KR" altLang="en-US" sz="2800" b="1" dirty="0" err="1"/>
              <a:t>무방향</a:t>
            </a:r>
            <a:r>
              <a:rPr lang="ko-KR" altLang="en-US" sz="2800" b="1" dirty="0"/>
              <a:t> 그래프</a:t>
            </a:r>
            <a:r>
              <a:rPr lang="en-US" altLang="ko-KR" sz="2800" dirty="0"/>
              <a:t>(undirected graph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5623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1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무방향</a:t>
            </a:r>
            <a:r>
              <a:rPr lang="ko-KR" altLang="en-US" dirty="0" smtClean="0"/>
              <a:t> 그래프 표기법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구성요소는 정점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간선</a:t>
            </a:r>
            <a:r>
              <a:rPr lang="en-US" altLang="ko-KR" sz="2900" dirty="0" smtClean="0"/>
              <a:t>, </a:t>
            </a:r>
            <a:r>
              <a:rPr lang="ko-KR" altLang="en-US" sz="2900" dirty="0" err="1" smtClean="0"/>
              <a:t>매핑으로</a:t>
            </a:r>
            <a:r>
              <a:rPr lang="ko-KR" altLang="en-US" sz="2900" dirty="0" smtClean="0"/>
              <a:t> 구성한다</a:t>
            </a:r>
            <a:endParaRPr lang="en-US" altLang="ko-KR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38737"/>
            <a:ext cx="1876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49080"/>
            <a:ext cx="46767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52936"/>
            <a:ext cx="14573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6967" y="44549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무방향성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6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무향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무방향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그래프 표기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주어진 그래프를 </a:t>
            </a:r>
            <a:r>
              <a:rPr lang="en-US" altLang="ko-KR" sz="2800" dirty="0"/>
              <a:t>G </a:t>
            </a:r>
            <a:r>
              <a:rPr lang="ko-KR" altLang="en-US" sz="2800" dirty="0"/>
              <a:t>라고 하자</a:t>
            </a:r>
            <a:r>
              <a:rPr lang="en-US" altLang="ko-KR" sz="2800" dirty="0"/>
              <a:t>. </a:t>
            </a:r>
            <a:r>
              <a:rPr lang="ko-KR" altLang="en-US" sz="2800" dirty="0"/>
              <a:t>그래프 </a:t>
            </a:r>
            <a:r>
              <a:rPr lang="en-US" altLang="ko-KR" sz="2800" dirty="0"/>
              <a:t>G </a:t>
            </a:r>
            <a:r>
              <a:rPr lang="ko-KR" altLang="en-US" sz="2800" dirty="0"/>
              <a:t>는 </a:t>
            </a:r>
            <a:r>
              <a:rPr lang="ko-KR" altLang="en-US" sz="2800" dirty="0" err="1"/>
              <a:t>무방향</a:t>
            </a:r>
            <a:r>
              <a:rPr lang="ko-KR" altLang="en-US" sz="2800" dirty="0"/>
              <a:t> 그래프다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3645024"/>
            <a:ext cx="41243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4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그래프 표현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방향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무한대</a:t>
            </a:r>
            <a:r>
              <a:rPr lang="en-US" altLang="ko-KR" dirty="0" smtClean="0"/>
              <a:t>/pi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심벌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sympy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oo</a:t>
            </a:r>
            <a:r>
              <a:rPr lang="ko-KR" altLang="en-US" dirty="0" smtClean="0"/>
              <a:t>로 무한대</a:t>
            </a:r>
            <a:r>
              <a:rPr lang="en-US" altLang="ko-KR" dirty="0" smtClean="0"/>
              <a:t>, pi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파이 상수를 관리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89040"/>
            <a:ext cx="3744416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digraph/</a:t>
            </a:r>
            <a:r>
              <a:rPr lang="en-US" altLang="ko-KR" b="1" dirty="0"/>
              <a:t> directed graph</a:t>
            </a:r>
            <a:r>
              <a:rPr lang="en-US" altLang="ko-KR" b="1" dirty="0" smtClean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유향그래프</a:t>
            </a:r>
            <a:r>
              <a:rPr lang="en-US" altLang="ko-KR" b="1" dirty="0"/>
              <a:t>)</a:t>
            </a:r>
            <a:r>
              <a:rPr lang="ko-KR" altLang="en-US" dirty="0"/>
              <a:t>유향그래프란 그것의 각 변이 방향을 갖고 있는 그래프를 의미한다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8999"/>
            <a:ext cx="36861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0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유향변</a:t>
            </a:r>
            <a:r>
              <a:rPr lang="en-US" altLang="ko-KR" dirty="0" smtClean="0"/>
              <a:t>(arc)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유향그래프란 </a:t>
            </a:r>
            <a:r>
              <a:rPr lang="en-US" altLang="ko-KR" sz="2800" dirty="0"/>
              <a:t>V</a:t>
            </a:r>
            <a:r>
              <a:rPr lang="ko-KR" altLang="en-US" sz="2800" dirty="0"/>
              <a:t>라는 유한 집합과 원소들이 </a:t>
            </a:r>
            <a:r>
              <a:rPr lang="en-US" altLang="ko-KR" sz="2800" dirty="0"/>
              <a:t>V</a:t>
            </a:r>
            <a:r>
              <a:rPr lang="ko-KR" altLang="en-US" sz="2800" dirty="0"/>
              <a:t>의 원소들로 이루어진 순서쌍들인 집합 </a:t>
            </a:r>
            <a:r>
              <a:rPr lang="en-US" altLang="ko-KR" sz="2800" dirty="0"/>
              <a:t>A</a:t>
            </a:r>
            <a:r>
              <a:rPr lang="ko-KR" altLang="en-US" sz="2800" dirty="0"/>
              <a:t>로 이루어진 순서쌍 </a:t>
            </a:r>
            <a:r>
              <a:rPr lang="en-US" altLang="ko-KR" sz="2800" dirty="0"/>
              <a:t>(V,A)</a:t>
            </a:r>
            <a:r>
              <a:rPr lang="ko-KR" altLang="en-US" sz="2800" dirty="0"/>
              <a:t>를 의미한다</a:t>
            </a:r>
            <a:r>
              <a:rPr lang="en-US" altLang="ko-KR" sz="2800" dirty="0"/>
              <a:t>. V</a:t>
            </a:r>
            <a:r>
              <a:rPr lang="ko-KR" altLang="en-US" sz="2800" dirty="0"/>
              <a:t>의 원소들을 꼭지점</a:t>
            </a:r>
            <a:r>
              <a:rPr lang="en-US" altLang="ko-KR" sz="2800" dirty="0"/>
              <a:t>(vertex)</a:t>
            </a:r>
            <a:r>
              <a:rPr lang="ko-KR" altLang="en-US" sz="2800" dirty="0"/>
              <a:t>이라 부르고 </a:t>
            </a:r>
            <a:r>
              <a:rPr lang="en-US" altLang="ko-KR" sz="2800" dirty="0"/>
              <a:t>A</a:t>
            </a:r>
            <a:r>
              <a:rPr lang="ko-KR" altLang="en-US" sz="2800" dirty="0"/>
              <a:t>의 원소들을 </a:t>
            </a:r>
            <a:r>
              <a:rPr lang="ko-KR" altLang="en-US" sz="2800" dirty="0" err="1"/>
              <a:t>유향변</a:t>
            </a:r>
            <a:r>
              <a:rPr lang="en-US" altLang="ko-KR" sz="2800" dirty="0"/>
              <a:t>(arc)</a:t>
            </a:r>
            <a:r>
              <a:rPr lang="ko-KR" altLang="en-US" sz="2800" dirty="0"/>
              <a:t>이라고 부른다</a:t>
            </a:r>
            <a:r>
              <a:rPr lang="en-US" altLang="ko-KR" sz="2800" dirty="0"/>
              <a:t>. </a:t>
            </a:r>
            <a:r>
              <a:rPr lang="ko-KR" altLang="en-US" sz="2800" dirty="0" err="1"/>
              <a:t>유향변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a,b</a:t>
            </a:r>
            <a:r>
              <a:rPr lang="en-US" altLang="ko-KR" sz="2800" dirty="0"/>
              <a:t>)</a:t>
            </a:r>
            <a:r>
              <a:rPr lang="ko-KR" altLang="en-US" sz="2800" dirty="0"/>
              <a:t>이 주어졌을 때 </a:t>
            </a:r>
            <a:r>
              <a:rPr lang="en-US" altLang="ko-KR" sz="2800" dirty="0"/>
              <a:t>a</a:t>
            </a:r>
            <a:r>
              <a:rPr lang="ko-KR" altLang="en-US" sz="2800" dirty="0"/>
              <a:t>를 그 </a:t>
            </a:r>
            <a:r>
              <a:rPr lang="ko-KR" altLang="en-US" sz="2800" dirty="0" err="1"/>
              <a:t>유향변의</a:t>
            </a:r>
            <a:r>
              <a:rPr lang="ko-KR" altLang="en-US" sz="2800" dirty="0"/>
              <a:t> 시작점</a:t>
            </a:r>
            <a:r>
              <a:rPr lang="en-US" altLang="ko-KR" sz="2800" dirty="0"/>
              <a:t>(initial vertex), b</a:t>
            </a:r>
            <a:r>
              <a:rPr lang="ko-KR" altLang="en-US" sz="2800" dirty="0"/>
              <a:t>를 종착점</a:t>
            </a:r>
            <a:r>
              <a:rPr lang="en-US" altLang="ko-KR" sz="2800" dirty="0"/>
              <a:t>(terminal vertex)</a:t>
            </a:r>
            <a:r>
              <a:rPr lang="ko-KR" altLang="en-US" sz="2800" dirty="0"/>
              <a:t>이라고 부른다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무방향</a:t>
            </a:r>
            <a:r>
              <a:rPr lang="ko-KR" altLang="en-US" dirty="0" smtClean="0"/>
              <a:t> 그래프 표기법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구성요소는 정점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간선</a:t>
            </a:r>
            <a:r>
              <a:rPr lang="en-US" altLang="ko-KR" sz="2900" dirty="0" smtClean="0"/>
              <a:t>, </a:t>
            </a:r>
            <a:r>
              <a:rPr lang="ko-KR" altLang="en-US" sz="2900" dirty="0" err="1" smtClean="0"/>
              <a:t>매핑으로</a:t>
            </a:r>
            <a:r>
              <a:rPr lang="ko-KR" altLang="en-US" sz="2900" dirty="0" smtClean="0"/>
              <a:t> 구성한다</a:t>
            </a:r>
            <a:endParaRPr lang="en-US" altLang="ko-KR" sz="2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38737"/>
            <a:ext cx="1876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31" y="4367212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457890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방향성</a:t>
            </a:r>
            <a:endParaRPr lang="ko-KR" altLang="en-US" dirty="0"/>
          </a:p>
        </p:txBody>
      </p:sp>
      <p:pic>
        <p:nvPicPr>
          <p:cNvPr id="344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43363"/>
            <a:ext cx="18097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8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</a:t>
            </a:r>
            <a:r>
              <a:rPr lang="ko-KR" altLang="en-US" dirty="0" smtClean="0"/>
              <a:t>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그래프 표기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주어진 그래프를 </a:t>
            </a:r>
            <a:r>
              <a:rPr lang="en-US" altLang="ko-KR" sz="2800" dirty="0"/>
              <a:t>H </a:t>
            </a:r>
            <a:r>
              <a:rPr lang="ko-KR" altLang="en-US" sz="2800" dirty="0"/>
              <a:t>라고 하자</a:t>
            </a:r>
            <a:r>
              <a:rPr lang="en-US" altLang="ko-KR" sz="2800" dirty="0"/>
              <a:t>. </a:t>
            </a:r>
            <a:r>
              <a:rPr lang="ko-KR" altLang="en-US" sz="2800" dirty="0"/>
              <a:t>그래프 </a:t>
            </a:r>
            <a:r>
              <a:rPr lang="en-US" altLang="ko-KR" sz="2800" dirty="0"/>
              <a:t>H </a:t>
            </a:r>
            <a:r>
              <a:rPr lang="ko-KR" altLang="en-US" sz="2800" dirty="0"/>
              <a:t>는 방향 그래프므로 에지 순서에 유의해야 한다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33056"/>
            <a:ext cx="43148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9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그래프의 완전성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9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완전그래프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임의의 두 </a:t>
            </a:r>
            <a:r>
              <a:rPr lang="ko-KR" altLang="en-US" sz="2800" dirty="0" err="1"/>
              <a:t>꼭짓점이</a:t>
            </a:r>
            <a:r>
              <a:rPr lang="ko-KR" altLang="en-US" sz="2800" dirty="0"/>
              <a:t> 모두 단 하나의 변으로 연결된 그래프를 완전</a:t>
            </a:r>
            <a:r>
              <a:rPr lang="en-US" altLang="ko-KR" sz="2800" dirty="0"/>
              <a:t>(complete) </a:t>
            </a:r>
            <a:r>
              <a:rPr lang="ko-KR" altLang="en-US" sz="2800" dirty="0"/>
              <a:t>그래프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7717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06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완전그래프의 간선 수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정점이 </a:t>
            </a:r>
            <a:r>
              <a:rPr lang="en-US" altLang="ko-KR" sz="2800" dirty="0"/>
              <a:t>3</a:t>
            </a:r>
            <a:r>
              <a:rPr lang="ko-KR" altLang="en-US" sz="2800" dirty="0"/>
              <a:t>개인 그래프는 간선의 최대 </a:t>
            </a:r>
            <a:r>
              <a:rPr lang="ko-KR" altLang="en-US" sz="2800" dirty="0" err="1"/>
              <a:t>갯수가</a:t>
            </a:r>
            <a:r>
              <a:rPr lang="ko-KR" altLang="en-US" sz="2800" dirty="0"/>
              <a:t> </a:t>
            </a:r>
            <a:r>
              <a:rPr lang="en-US" altLang="ko-KR" sz="2800" dirty="0"/>
              <a:t>3</a:t>
            </a:r>
            <a:r>
              <a:rPr lang="ko-KR" altLang="en-US" sz="2800" dirty="0"/>
              <a:t>개</a:t>
            </a:r>
            <a:r>
              <a:rPr lang="en-US" altLang="ko-KR" sz="2800" dirty="0"/>
              <a:t>, </a:t>
            </a:r>
            <a:r>
              <a:rPr lang="ko-KR" altLang="en-US" sz="2800" dirty="0"/>
              <a:t>정점이 </a:t>
            </a:r>
            <a:r>
              <a:rPr lang="en-US" altLang="ko-KR" sz="2800" dirty="0"/>
              <a:t>4</a:t>
            </a:r>
            <a:r>
              <a:rPr lang="ko-KR" altLang="en-US" sz="2800" dirty="0"/>
              <a:t>개인 </a:t>
            </a:r>
            <a:r>
              <a:rPr lang="ko-KR" altLang="en-US" sz="2800" dirty="0" smtClean="0"/>
              <a:t>그래프는 간선의 </a:t>
            </a:r>
            <a:r>
              <a:rPr lang="ko-KR" altLang="en-US" sz="2800" dirty="0"/>
              <a:t>최대 개수는 </a:t>
            </a:r>
            <a:r>
              <a:rPr lang="en-US" altLang="ko-KR" sz="2800" dirty="0"/>
              <a:t>6</a:t>
            </a:r>
            <a:r>
              <a:rPr lang="ko-KR" altLang="en-US" sz="2800" dirty="0"/>
              <a:t>개이다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5" y="4293096"/>
            <a:ext cx="3800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5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b="1" dirty="0"/>
              <a:t>부분 그래프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subgraph</a:t>
            </a:r>
            <a:r>
              <a:rPr lang="en-US" altLang="ko-KR" sz="2800" dirty="0"/>
              <a:t> </a:t>
            </a:r>
            <a:r>
              <a:rPr lang="ko-KR" altLang="en-US" sz="2800" dirty="0" smtClean="0"/>
              <a:t>서브그래프</a:t>
            </a:r>
            <a:r>
              <a:rPr lang="en-US" altLang="ko-KR" sz="2800" dirty="0" smtClean="0"/>
              <a:t>)</a:t>
            </a:r>
            <a:r>
              <a:rPr lang="ko-KR" altLang="en-US" sz="2800" dirty="0"/>
              <a:t>는 어떤 그래프의 </a:t>
            </a:r>
            <a:r>
              <a:rPr lang="ko-KR" altLang="en-US" sz="2800" dirty="0" err="1"/>
              <a:t>꼭짓점과</a:t>
            </a:r>
            <a:r>
              <a:rPr lang="ko-KR" altLang="en-US" sz="2800" dirty="0"/>
              <a:t> 변 가운데 일부로 이루어진 그래프이다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2448"/>
            <a:ext cx="67627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27784" y="5465547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G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</a:t>
            </a:r>
            <a:r>
              <a:rPr lang="en-US" altLang="ko-KR" dirty="0"/>
              <a:t>  </a:t>
            </a:r>
            <a:r>
              <a:rPr lang="en-US" altLang="ko-KR" dirty="0" smtClean="0"/>
              <a:t>G</a:t>
            </a:r>
            <a:r>
              <a:rPr lang="en-US" altLang="ko-KR" baseline="-25000" dirty="0" smtClean="0"/>
              <a:t>3 </a:t>
            </a:r>
            <a:r>
              <a:rPr lang="ko-KR" altLang="en-US" dirty="0" smtClean="0"/>
              <a:t>모두</a:t>
            </a:r>
            <a:r>
              <a:rPr lang="ko-KR" altLang="en-US" dirty="0"/>
              <a:t> </a:t>
            </a:r>
            <a:r>
              <a:rPr lang="en-US" altLang="ko-KR" dirty="0" smtClean="0"/>
              <a:t>G</a:t>
            </a:r>
            <a:r>
              <a:rPr lang="ko-KR" altLang="en-US" dirty="0" smtClean="0"/>
              <a:t>의 </a:t>
            </a:r>
            <a:r>
              <a:rPr lang="ko-KR" altLang="en-US" dirty="0"/>
              <a:t>부분 그래프이다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8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유도된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 smtClean="0"/>
              <a:t>부분그래프가 주어질 경우  정점집합과 간선집합이 주어졌을 때  그 그래프 내에서 유도된 그래프 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2448"/>
            <a:ext cx="67627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03648" y="5013176"/>
            <a:ext cx="68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G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</a:t>
            </a:r>
            <a:r>
              <a:rPr lang="en-US" altLang="ko-KR" dirty="0"/>
              <a:t>  </a:t>
            </a:r>
            <a:r>
              <a:rPr lang="en-US" altLang="ko-KR" dirty="0" smtClean="0"/>
              <a:t>G</a:t>
            </a:r>
            <a:r>
              <a:rPr lang="en-US" altLang="ko-KR" baseline="-25000" dirty="0" smtClean="0"/>
              <a:t>3 </a:t>
            </a:r>
            <a:r>
              <a:rPr lang="ko-KR" altLang="en-US" dirty="0" smtClean="0"/>
              <a:t>모두</a:t>
            </a:r>
            <a:r>
              <a:rPr lang="ko-KR" altLang="en-US" dirty="0"/>
              <a:t> </a:t>
            </a:r>
            <a:r>
              <a:rPr lang="en-US" altLang="ko-KR" dirty="0" smtClean="0"/>
              <a:t>G</a:t>
            </a:r>
            <a:r>
              <a:rPr lang="ko-KR" altLang="en-US" dirty="0" smtClean="0"/>
              <a:t>의 </a:t>
            </a:r>
            <a:r>
              <a:rPr lang="ko-KR" altLang="en-US" dirty="0"/>
              <a:t>부분 그래프이다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G</a:t>
            </a:r>
            <a:r>
              <a:rPr lang="en-US" altLang="ko-KR" baseline="-25000" dirty="0"/>
              <a:t>1 </a:t>
            </a:r>
            <a:r>
              <a:rPr lang="ko-KR" altLang="en-US" dirty="0" smtClean="0"/>
              <a:t>은 </a:t>
            </a:r>
            <a:r>
              <a:rPr lang="ko-KR" altLang="en-US" dirty="0"/>
              <a:t>변 </a:t>
            </a:r>
            <a:r>
              <a:rPr lang="en-US" altLang="ko-KR" dirty="0"/>
              <a:t>26</a:t>
            </a:r>
            <a:r>
              <a:rPr lang="ko-KR" altLang="en-US" dirty="0"/>
              <a:t>을 포함하지 않으므로 유도 부분 그래프가 아니다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반면</a:t>
            </a:r>
            <a:r>
              <a:rPr lang="en-US" altLang="ko-KR" dirty="0"/>
              <a:t>,  G</a:t>
            </a:r>
            <a:r>
              <a:rPr lang="en-US" altLang="ko-KR" baseline="-25000" dirty="0"/>
              <a:t>2</a:t>
            </a:r>
            <a:r>
              <a:rPr lang="en-US" altLang="ko-KR" dirty="0"/>
              <a:t>,  G</a:t>
            </a:r>
            <a:r>
              <a:rPr lang="en-US" altLang="ko-KR" baseline="-25000" dirty="0"/>
              <a:t>3 </a:t>
            </a:r>
            <a:r>
              <a:rPr lang="ko-KR" altLang="en-US" dirty="0" smtClean="0"/>
              <a:t>는 </a:t>
            </a:r>
            <a:r>
              <a:rPr lang="ko-KR" altLang="en-US" dirty="0"/>
              <a:t>유도 부분 그래프이다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</a:t>
            </a:r>
            <a:r>
              <a:rPr lang="en-US" altLang="ko-KR" baseline="-25000" dirty="0"/>
              <a:t>3 </a:t>
            </a:r>
            <a:r>
              <a:rPr lang="ko-KR" altLang="en-US" dirty="0" smtClean="0"/>
              <a:t>는</a:t>
            </a:r>
            <a:r>
              <a:rPr lang="ko-KR" altLang="en-US" dirty="0"/>
              <a:t> </a:t>
            </a:r>
            <a:r>
              <a:rPr lang="en-US" altLang="ko-KR" dirty="0"/>
              <a:t> G</a:t>
            </a:r>
            <a:r>
              <a:rPr lang="en-US" altLang="ko-KR" baseline="-25000" dirty="0"/>
              <a:t>2</a:t>
            </a:r>
            <a:r>
              <a:rPr lang="en-US" altLang="ko-KR" dirty="0"/>
              <a:t>, </a:t>
            </a:r>
            <a:r>
              <a:rPr lang="ko-KR" altLang="en-US" dirty="0" smtClean="0"/>
              <a:t>의 </a:t>
            </a:r>
            <a:r>
              <a:rPr lang="ko-KR" altLang="en-US" dirty="0"/>
              <a:t>유도 부분 그래프이다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1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그래프의 행렬표현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Sympy</a:t>
            </a:r>
            <a:r>
              <a:rPr lang="en-US" altLang="ko-KR" dirty="0" smtClean="0"/>
              <a:t> symbol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인접행렬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808312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800" dirty="0"/>
              <a:t>인접 행렬</a:t>
            </a:r>
            <a:r>
              <a:rPr lang="en-US" altLang="ko-KR" sz="2800" dirty="0"/>
              <a:t>(adjacency </a:t>
            </a:r>
            <a:r>
              <a:rPr lang="en-US" altLang="ko-KR" sz="2800" dirty="0" smtClean="0"/>
              <a:t>matrix)</a:t>
            </a:r>
            <a:r>
              <a:rPr lang="ko-KR" altLang="en-US" sz="2800" dirty="0"/>
              <a:t>은 그래프 </a:t>
            </a:r>
            <a:r>
              <a:rPr lang="en-US" altLang="ko-KR" sz="2800" dirty="0"/>
              <a:t>G = (V,E), |V| = n(≥1)</a:t>
            </a:r>
            <a:r>
              <a:rPr lang="ko-KR" altLang="en-US" sz="2800" dirty="0"/>
              <a:t>일 때 그래프를 이차원 </a:t>
            </a:r>
            <a:r>
              <a:rPr lang="ko-KR" altLang="en-US" sz="2800" dirty="0" err="1"/>
              <a:t>행열에</a:t>
            </a:r>
            <a:r>
              <a:rPr lang="ko-KR" altLang="en-US" sz="2800" dirty="0"/>
              <a:t> 다음과 같이 저장하는 방법이다</a:t>
            </a:r>
            <a:r>
              <a:rPr lang="en-US" altLang="ko-KR" sz="2800" dirty="0"/>
              <a:t>.</a:t>
            </a:r>
          </a:p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altLang="ko-KR" sz="2800" dirty="0" err="1"/>
              <a:t>adj_mat</a:t>
            </a:r>
            <a:r>
              <a:rPr lang="en-US" altLang="ko-KR" sz="2800" dirty="0"/>
              <a:t>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][j] =</a:t>
            </a:r>
          </a:p>
          <a:p>
            <a:pPr marL="731520" lvl="5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altLang="ko-KR" sz="2600" dirty="0"/>
              <a:t>“1” if (vi, </a:t>
            </a:r>
            <a:r>
              <a:rPr lang="en-US" altLang="ko-KR" sz="2600" dirty="0" err="1"/>
              <a:t>vj</a:t>
            </a:r>
            <a:r>
              <a:rPr lang="en-US" altLang="ko-KR" sz="2600" dirty="0"/>
              <a:t>)</a:t>
            </a:r>
            <a:r>
              <a:rPr lang="ko-KR" altLang="en-US" sz="2600" dirty="0"/>
              <a:t>가 인접할 때</a:t>
            </a:r>
            <a:r>
              <a:rPr lang="en-US" altLang="ko-KR" sz="2600" dirty="0"/>
              <a:t>(adjacent)</a:t>
            </a:r>
          </a:p>
          <a:p>
            <a:pPr marL="731520" lvl="5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altLang="ko-KR" sz="2600" dirty="0"/>
              <a:t>“0” </a:t>
            </a:r>
            <a:r>
              <a:rPr lang="ko-KR" altLang="en-US" sz="2600" dirty="0"/>
              <a:t>인접하지 않을 경우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인접행렬 예시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600" dirty="0" err="1" smtClean="0"/>
              <a:t>무방향</a:t>
            </a:r>
            <a:r>
              <a:rPr lang="ko-KR" altLang="en-US" sz="2600" dirty="0" smtClean="0"/>
              <a:t> 그래프는 대칭행렬로 표현됨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9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420888"/>
            <a:ext cx="25717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65" y="5129411"/>
            <a:ext cx="20288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5203"/>
            <a:ext cx="3600400" cy="298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 rot="1381995">
            <a:off x="3402259" y="34570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8812616">
            <a:off x="3586504" y="49510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Autofit/>
          </a:bodyPr>
          <a:lstStyle/>
          <a:p>
            <a:pPr marL="0" lvl="3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600" dirty="0" smtClean="0"/>
              <a:t>방향 그래프는 연결된 시작점에서 연결된 종착점만 표시하는 행렬로 표현 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5" name="AutoShape 4" descr="G_{1}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5" descr="G_{2}"/>
          <p:cNvSpPr>
            <a:spLocks noChangeAspect="1" noChangeArrowheads="1"/>
          </p:cNvSpPr>
          <p:nvPr/>
        </p:nvSpPr>
        <p:spPr bwMode="auto">
          <a:xfrm>
            <a:off x="298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G_{3}"/>
          <p:cNvSpPr>
            <a:spLocks noChangeAspect="1" noChangeArrowheads="1"/>
          </p:cNvSpPr>
          <p:nvPr/>
        </p:nvSpPr>
        <p:spPr bwMode="auto">
          <a:xfrm>
            <a:off x="469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G"/>
          <p:cNvSpPr>
            <a:spLocks noChangeAspect="1" noChangeArrowheads="1"/>
          </p:cNvSpPr>
          <p:nvPr/>
        </p:nvSpPr>
        <p:spPr bwMode="auto">
          <a:xfrm>
            <a:off x="895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인접행렬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방향 그래프</a:t>
            </a:r>
            <a:endParaRPr lang="ko-KR" altLang="en-US" dirty="0"/>
          </a:p>
        </p:txBody>
      </p:sp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4089868"/>
            <a:ext cx="30099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71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6.</a:t>
            </a:r>
            <a:r>
              <a:rPr lang="ko-KR" altLang="en-US" sz="9600" dirty="0" smtClean="0"/>
              <a:t>삼각함수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 두 선상의 사이를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각에는 예각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둔각 등이 종류가 있음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4531221" cy="22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2200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02206"/>
            <a:ext cx="2266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511654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4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예시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symbol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Sympy</a:t>
            </a:r>
            <a:r>
              <a:rPr lang="en-US" altLang="ko-KR" dirty="0"/>
              <a:t> </a:t>
            </a:r>
            <a:r>
              <a:rPr lang="ko-KR" altLang="en-US" dirty="0" smtClean="0"/>
              <a:t>는  명확히 수학적인 심벌을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x </a:t>
            </a:r>
            <a:r>
              <a:rPr lang="en-US" altLang="ko-KR" dirty="0"/>
              <a:t>= Symbol(’x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는 심벌을 하나 정의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a</a:t>
            </a:r>
            <a:r>
              <a:rPr lang="en-US" altLang="ko-KR" dirty="0"/>
              <a:t>, b, c = symbols(’a, b, c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는 심벌을 여러 개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01008"/>
            <a:ext cx="34099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4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 </a:t>
            </a:r>
            <a:r>
              <a:rPr lang="en-US" altLang="ko-KR" dirty="0" smtClean="0"/>
              <a:t>3, 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일 경우 빗변은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됨</a:t>
            </a:r>
            <a:endParaRPr lang="en-US" altLang="ko-KR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64788"/>
            <a:ext cx="3581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원이용</a:t>
            </a:r>
            <a:r>
              <a:rPr lang="en-US" altLang="ko-KR" sz="6000" dirty="0" smtClean="0"/>
              <a:t>)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 삼각함수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80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좌표평면에서 반지름의 길이가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인 원을 그리고 임의의 점을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OP</a:t>
            </a:r>
            <a:r>
              <a:rPr lang="ko-KR" altLang="en-US" dirty="0" smtClean="0"/>
              <a:t>가 이루는 각에 대해 한가지 값을 결정</a:t>
            </a:r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3133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정의 예시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선분은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(3**2 + 4**2)=5</a:t>
            </a:r>
            <a:r>
              <a:rPr lang="ko-KR" altLang="en-US" dirty="0" smtClean="0"/>
              <a:t>가 나오고 이를 이용해서 </a:t>
            </a:r>
            <a:r>
              <a:rPr lang="ko-KR" altLang="en-US" dirty="0"/>
              <a:t>각 </a:t>
            </a:r>
            <a:r>
              <a:rPr lang="en-US" altLang="ko-KR" dirty="0"/>
              <a:t>ø </a:t>
            </a:r>
            <a:r>
              <a:rPr lang="ko-KR" altLang="en-US" dirty="0" smtClean="0"/>
              <a:t>에 대한 삼각함수 값을 하나로 산출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삼각함수 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symbol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변수에 타입주기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symbols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이 변수에 들어갈 데이터 타입을 부여할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933056"/>
            <a:ext cx="36004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 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4065308" cy="393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Radian &amp; degree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degrees</a:t>
            </a:r>
            <a:r>
              <a:rPr lang="en-US" altLang="ko-KR" dirty="0"/>
              <a:t>/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기</a:t>
            </a:r>
            <a:r>
              <a:rPr lang="ko-KR" altLang="en-US" dirty="0"/>
              <a:t>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861047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Degrees</a:t>
            </a:r>
            <a:r>
              <a:rPr lang="ko-KR" altLang="en-US" sz="1400" b="1" u="sng" dirty="0" smtClean="0"/>
              <a:t>와 </a:t>
            </a:r>
            <a:r>
              <a:rPr lang="en-US" altLang="ko-KR" sz="1400" b="1" u="sng" dirty="0" smtClean="0"/>
              <a:t>Radians </a:t>
            </a:r>
            <a:r>
              <a:rPr lang="ko-KR" altLang="en-US" sz="1400" b="1" u="sng" dirty="0" smtClean="0"/>
              <a:t>변환 규칙</a:t>
            </a:r>
            <a:endParaRPr lang="ko-KR" altLang="en-US" sz="14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59" y="3861048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730624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radians: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90, pi/2</a:t>
            </a:r>
            <a:r>
              <a:rPr lang="ko-KR" altLang="en-US" dirty="0" smtClean="0"/>
              <a:t>를 변환해보면 아래와 같다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960440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&lt;-&gt;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np.deg2rad, np.rad2deg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또는 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30380"/>
            <a:ext cx="3672408" cy="17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8411" y="36543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 smtClean="0"/>
              <a:t>Π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도에 대한 값 전환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86364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12582"/>
            <a:ext cx="58007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2165" y="440575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21088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38330"/>
            <a:ext cx="57340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degrees-&gt;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radians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degree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radian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905450" y="42930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49080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1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symbol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함수명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symbols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을 부여하면 함수 변수가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50" y="3645024"/>
            <a:ext cx="37909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기본 삼각함수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390775"/>
            <a:ext cx="5257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02" y="2564904"/>
            <a:ext cx="5372100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전개식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6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tangent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29" y="2276872"/>
            <a:ext cx="51911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각의 변환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변화를 알아보기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변환해서 각의 위치에 따라 삼각함수를 변환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307070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나오는 각을 </a:t>
            </a:r>
            <a:r>
              <a:rPr lang="en-US" altLang="ko-KR" sz="1400" dirty="0" smtClean="0"/>
              <a:t>n*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/2 + </a:t>
            </a:r>
            <a:r>
              <a:rPr lang="el-GR" altLang="ko-KR" sz="1400" dirty="0"/>
              <a:t>θ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90n + </a:t>
            </a:r>
            <a:r>
              <a:rPr lang="el-GR" altLang="ko-KR" sz="1400" dirty="0" smtClean="0"/>
              <a:t>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은 정수 이면  </a:t>
            </a:r>
            <a:r>
              <a:rPr lang="en-US" altLang="ko-KR" sz="1400" dirty="0" smtClean="0"/>
              <a:t>0&lt; </a:t>
            </a:r>
            <a:r>
              <a:rPr lang="el-GR" altLang="ko-KR" sz="1400" dirty="0"/>
              <a:t>θ </a:t>
            </a:r>
            <a:r>
              <a:rPr lang="en-US" altLang="ko-KR" sz="1400" dirty="0" smtClean="0"/>
              <a:t>&lt; </a:t>
            </a:r>
            <a:r>
              <a:rPr lang="el-GR" altLang="ko-KR" sz="1400" dirty="0"/>
              <a:t>π</a:t>
            </a:r>
            <a:r>
              <a:rPr lang="en-US" altLang="ko-KR" sz="1400" dirty="0"/>
              <a:t>/2 </a:t>
            </a:r>
            <a:r>
              <a:rPr lang="en-US" altLang="ko-KR" sz="1400" dirty="0" smtClean="0"/>
              <a:t>, 0 &lt;</a:t>
            </a:r>
            <a:r>
              <a:rPr lang="el-GR" altLang="ko-KR" sz="1400" dirty="0"/>
              <a:t> θ </a:t>
            </a:r>
            <a:r>
              <a:rPr lang="en-US" altLang="ko-KR" sz="1400" dirty="0" smtClean="0"/>
              <a:t>&lt;90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39752" y="379078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400" dirty="0" smtClean="0"/>
              <a:t>n</a:t>
            </a:r>
            <a:r>
              <a:rPr lang="ko-KR" altLang="en-US" sz="1400" dirty="0" smtClean="0"/>
              <a:t>이 짝수이면 변하지 않지만 홀수이면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sin-&gt; cos, cos-&gt; sin, tan-&gt; cot</a:t>
            </a:r>
            <a:r>
              <a:rPr lang="ko-KR" altLang="en-US" sz="1400" dirty="0" smtClean="0"/>
              <a:t>로 변환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69981" y="4510861"/>
            <a:ext cx="50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몇 </a:t>
            </a:r>
            <a:r>
              <a:rPr lang="ko-KR" altLang="en-US" sz="1400" dirty="0" err="1" smtClean="0"/>
              <a:t>사분면의</a:t>
            </a:r>
            <a:r>
              <a:rPr lang="ko-KR" altLang="en-US" sz="1400" dirty="0" smtClean="0"/>
              <a:t> 각이냐 에 따라 부호가</a:t>
            </a:r>
            <a:r>
              <a:rPr lang="en-US" altLang="ko-KR" sz="1400" dirty="0" smtClean="0"/>
              <a:t>(+,-)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변환됨 </a:t>
            </a:r>
            <a:endParaRPr lang="ko-KR" altLang="en-US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6156"/>
              </p:ext>
            </p:extLst>
          </p:nvPr>
        </p:nvGraphicFramePr>
        <p:xfrm>
          <a:off x="2339754" y="5014917"/>
          <a:ext cx="4810335" cy="139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67"/>
                <a:gridCol w="962067"/>
                <a:gridCol w="962067"/>
                <a:gridCol w="962067"/>
                <a:gridCol w="962067"/>
              </a:tblGrid>
              <a:tr h="298832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tan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+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부호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위치에 따른 결과 값에 대한 부호 표시</a:t>
            </a:r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56166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expand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전개식 처리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표현식도 별도의 타입을 가지므로 </a:t>
            </a:r>
            <a:r>
              <a:rPr lang="en-US" altLang="ko-KR" dirty="0" smtClean="0"/>
              <a:t>expand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사용하면 표현식이 전개됨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12774"/>
            <a:ext cx="5388868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78382"/>
              </p:ext>
            </p:extLst>
          </p:nvPr>
        </p:nvGraphicFramePr>
        <p:xfrm>
          <a:off x="4355976" y="3789040"/>
          <a:ext cx="4104457" cy="17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5"/>
                <a:gridCol w="2088232"/>
              </a:tblGrid>
              <a:tr h="34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n=0,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n=2,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sin(-x)  =   -sin(x)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cos(-x)  =    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tan(-x)  =  - 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-tan(x)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168352" cy="246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3267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54092"/>
              </p:ext>
            </p:extLst>
          </p:nvPr>
        </p:nvGraphicFramePr>
        <p:xfrm>
          <a:off x="4427984" y="4005064"/>
          <a:ext cx="4392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21962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n=1,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다른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n=3,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-cos(x)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 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971600" y="3212976"/>
            <a:ext cx="3168352" cy="2469585"/>
            <a:chOff x="971600" y="3212976"/>
            <a:chExt cx="3168352" cy="246958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12976"/>
              <a:ext cx="3168352" cy="2469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509120"/>
              <a:ext cx="67627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431" y="4005064"/>
              <a:ext cx="6477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3304431" y="5157192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419872" y="494116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2936"/>
            <a:ext cx="3162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altLang="ko-KR" dirty="0"/>
              <a:t>π</a:t>
            </a:r>
            <a:r>
              <a:rPr lang="en-US" altLang="ko-KR" dirty="0" smtClean="0"/>
              <a:t>/2 :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변화 </a:t>
            </a:r>
            <a:r>
              <a:rPr lang="en-US" altLang="ko-KR" dirty="0" smtClean="0"/>
              <a:t>: </a:t>
            </a:r>
            <a:r>
              <a:rPr lang="el-GR" altLang="ko-KR" dirty="0"/>
              <a:t>π</a:t>
            </a:r>
            <a:r>
              <a:rPr lang="en-US" altLang="ko-KR" dirty="0" smtClean="0"/>
              <a:t>/2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/2(90)+30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cos,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–sin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>
                <a:stCxn id="16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17162"/>
            <a:ext cx="4800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90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직각 삼각형의 성질을 이용하면 직각을 빼면 나머지 각이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도인 것을 감안하면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기준을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함수의 결과는  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함수 결과와 동일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04" y="4437111"/>
            <a:ext cx="1872207" cy="121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2239" y="548532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3393" y="40603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09" y="4563525"/>
            <a:ext cx="23907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1" y="622802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cos(A) = sin(B),  sin(B) = cos(A) , tan(B) = cot(A) 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3859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A +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 = 90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401662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각 </a:t>
            </a:r>
            <a:r>
              <a:rPr lang="en-US" altLang="ko-KR" b="1" u="sng" dirty="0" smtClean="0"/>
              <a:t>B</a:t>
            </a:r>
            <a:r>
              <a:rPr lang="ko-KR" altLang="en-US" b="1" u="sng" dirty="0" smtClean="0"/>
              <a:t>로 삼각함수 처</a:t>
            </a:r>
            <a:r>
              <a:rPr lang="ko-KR" altLang="en-US" b="1" u="sng" dirty="0"/>
              <a:t>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–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37528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180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나머지 각으로 삼각함수를 계산할 수 있음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72232"/>
            <a:ext cx="2003301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sin(A) = cos(B)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cos(A) = - sin(B)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tan(A) = - cot(B)  =  -b/a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+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14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expand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전개식 처리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표현식도 별도의 타입을 가지므로 </a:t>
            </a:r>
            <a:r>
              <a:rPr lang="en-US" altLang="ko-KR" dirty="0" smtClean="0"/>
              <a:t>expand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사용하면 표현식이 전개됨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97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3148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04248" y="450912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곱셈 </a:t>
            </a:r>
            <a:r>
              <a:rPr lang="ko-KR" altLang="en-US" dirty="0" err="1" smtClean="0"/>
              <a:t>전개시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동일항에</a:t>
            </a:r>
            <a:r>
              <a:rPr lang="ko-KR" altLang="en-US" dirty="0" smtClean="0"/>
              <a:t> 대한 곱셈부분도 전개가 필요하며 </a:t>
            </a:r>
            <a:r>
              <a:rPr lang="en-US" altLang="ko-KR" dirty="0" smtClean="0"/>
              <a:t>force=True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91880" y="4700017"/>
            <a:ext cx="2520280" cy="385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1"/>
          </p:cNvCxnSpPr>
          <p:nvPr/>
        </p:nvCxnSpPr>
        <p:spPr>
          <a:xfrm flipH="1" flipV="1">
            <a:off x="6012160" y="4892600"/>
            <a:ext cx="792088" cy="355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/>
              <a:t> </a:t>
            </a:r>
            <a:r>
              <a:rPr lang="ko-KR" altLang="en-US" dirty="0" smtClean="0"/>
              <a:t>와 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주기 변</a:t>
            </a:r>
            <a:r>
              <a:rPr lang="ko-KR" altLang="en-US" dirty="0"/>
              <a:t>화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그래프의 주기적인 </a:t>
            </a:r>
            <a:r>
              <a:rPr lang="en-US" altLang="ko-KR" dirty="0" smtClean="0"/>
              <a:t>pi</a:t>
            </a:r>
            <a:r>
              <a:rPr lang="ko-KR" altLang="en-US" dirty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2pi</a:t>
            </a:r>
            <a:r>
              <a:rPr lang="ko-KR" altLang="en-US" dirty="0" smtClean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2197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 </a:t>
            </a:r>
            <a:r>
              <a:rPr lang="ko-KR" altLang="en-US" dirty="0" smtClean="0"/>
              <a:t>주기 변화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그래프의 </a:t>
            </a:r>
            <a:r>
              <a:rPr lang="en-US" altLang="ko-KR" dirty="0"/>
              <a:t>pi</a:t>
            </a:r>
            <a:r>
              <a:rPr lang="ko-KR" altLang="en-US" dirty="0"/>
              <a:t> 와 </a:t>
            </a:r>
            <a:r>
              <a:rPr lang="en-US" altLang="ko-KR" dirty="0"/>
              <a:t>2pi</a:t>
            </a:r>
            <a:r>
              <a:rPr lang="ko-KR" altLang="en-US" dirty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068960"/>
            <a:ext cx="5095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/>
              <a:t>π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예각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각</a:t>
            </a:r>
            <a:r>
              <a:rPr lang="en-US" altLang="ko-KR" dirty="0" smtClean="0"/>
              <a:t> B</a:t>
            </a:r>
            <a:r>
              <a:rPr lang="ko-KR" altLang="en-US" dirty="0" smtClean="0"/>
              <a:t>에 대해 계산하는 것과 동일</a:t>
            </a:r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90661" y="525529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-B) = sin(B)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π</a:t>
            </a:r>
            <a:r>
              <a:rPr lang="en-US" altLang="ko-KR" sz="1400" dirty="0"/>
              <a:t>-B</a:t>
            </a:r>
            <a:r>
              <a:rPr lang="en-US" altLang="ko-KR" sz="1400" dirty="0" smtClean="0"/>
              <a:t>) = - cos(B)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</a:t>
            </a:r>
            <a:r>
              <a:rPr lang="el-GR" altLang="ko-KR" sz="1400" dirty="0"/>
              <a:t>π</a:t>
            </a:r>
            <a:r>
              <a:rPr lang="en-US" altLang="ko-KR" sz="1400" dirty="0"/>
              <a:t>-B) </a:t>
            </a:r>
            <a:r>
              <a:rPr lang="en-US" altLang="ko-KR" sz="1400" dirty="0" smtClean="0"/>
              <a:t> = - tan(B)  =  -b/a</a:t>
            </a:r>
            <a:endParaRPr lang="ko-KR" altLang="en-US" sz="14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44048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(180)+30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3"/>
                </p:cNvCxnSpPr>
                <p:nvPr/>
              </p:nvCxnSpPr>
              <p:spPr>
                <a:xfrm flipH="1">
                  <a:off x="2150247" y="4822306"/>
                  <a:ext cx="585550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2150247" y="4828802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517247" y="5065454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77978" y="43543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24211" y="498040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A=210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2598" y="5256221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90286"/>
            <a:ext cx="46672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-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일 경우는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(360)-30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-sin,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6945" y="3751848"/>
            <a:ext cx="2556283" cy="2160240"/>
            <a:chOff x="3239853" y="4142944"/>
            <a:chExt cx="2556283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5"/>
                </p:cNvCxnSpPr>
                <p:nvPr/>
              </p:nvCxnSpPr>
              <p:spPr>
                <a:xfrm>
                  <a:off x="2735797" y="4822306"/>
                  <a:ext cx="585548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3321345" y="481571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843808" y="5123771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28571" y="444436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1506" y="49708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39853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466588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51323"/>
            <a:ext cx="2400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삼각함수가 </a:t>
            </a:r>
            <a:r>
              <a:rPr lang="en-US" altLang="ko-KR" dirty="0" smtClean="0"/>
              <a:t>2</a:t>
            </a:r>
            <a:r>
              <a:rPr lang="el-GR" altLang="ko-KR" dirty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단위로 </a:t>
            </a:r>
            <a:r>
              <a:rPr lang="ko-KR" altLang="en-US" dirty="0" err="1" smtClean="0"/>
              <a:t>변경시는</a:t>
            </a:r>
            <a:r>
              <a:rPr lang="ko-KR" altLang="en-US" dirty="0" smtClean="0"/>
              <a:t> 항상 기존 예각을 구하는 것도 동일한 값을 </a:t>
            </a:r>
            <a:r>
              <a:rPr lang="ko-KR" altLang="en-US" dirty="0" err="1" smtClean="0"/>
              <a:t>같는다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77" y="5055096"/>
            <a:ext cx="4791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51848"/>
            <a:ext cx="2076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124956" y="3751848"/>
            <a:ext cx="2160240" cy="2160240"/>
            <a:chOff x="3347864" y="4142944"/>
            <a:chExt cx="2160240" cy="2160240"/>
          </a:xfrm>
        </p:grpSpPr>
        <p:grpSp>
          <p:nvGrpSpPr>
            <p:cNvPr id="11" name="그룹 10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 flipV="1">
                  <a:off x="2735797" y="4274834"/>
                  <a:ext cx="585548" cy="5474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연결선 14"/>
              <p:cNvCxnSpPr/>
              <p:nvPr/>
            </p:nvCxnSpPr>
            <p:spPr>
              <a:xfrm>
                <a:off x="3321345" y="4246760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843807" y="409016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8571" y="482979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08228" y="4274833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397163" y="4827970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532326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덧셈과 뺄셈공식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덧셈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해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1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으로 덧셈을 할 경우 </a:t>
            </a:r>
            <a:r>
              <a:rPr lang="en-US" altLang="ko-KR" dirty="0" smtClean="0"/>
              <a:t>sin</a:t>
            </a:r>
            <a:r>
              <a:rPr lang="ko-KR" altLang="en-US" dirty="0" err="1" smtClean="0"/>
              <a:t>함수별로</a:t>
            </a:r>
            <a:r>
              <a:rPr lang="ko-KR" altLang="en-US" dirty="0" smtClean="0"/>
              <a:t> 덧셈과는 차이가 발생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80929"/>
            <a:ext cx="384046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38970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12232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6954" y="40050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12432" y="37857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5224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sin(</a:t>
            </a:r>
            <a:r>
              <a:rPr lang="el-GR" altLang="ko-KR" dirty="0" smtClean="0"/>
              <a:t>α</a:t>
            </a:r>
            <a:r>
              <a:rPr lang="en-US" altLang="ko-KR" dirty="0" smtClean="0"/>
              <a:t>+</a:t>
            </a:r>
            <a:r>
              <a:rPr lang="el-GR" altLang="ko-KR" dirty="0"/>
              <a:t> β</a:t>
            </a:r>
            <a:r>
              <a:rPr lang="en-US" altLang="ko-KR" dirty="0"/>
              <a:t>) </a:t>
            </a:r>
            <a:r>
              <a:rPr lang="en-US" altLang="ko-KR" dirty="0" smtClean="0"/>
              <a:t>= </a:t>
            </a:r>
            <a:r>
              <a:rPr lang="en-US" altLang="ko-KR" dirty="0"/>
              <a:t>sin(</a:t>
            </a:r>
            <a:r>
              <a:rPr lang="el-GR" altLang="ko-KR" dirty="0"/>
              <a:t>α</a:t>
            </a:r>
            <a:r>
              <a:rPr lang="en-US" altLang="ko-KR" dirty="0"/>
              <a:t>) </a:t>
            </a:r>
            <a:r>
              <a:rPr lang="en-US" altLang="ko-KR" dirty="0" smtClean="0"/>
              <a:t>cos</a:t>
            </a:r>
            <a:r>
              <a:rPr lang="en-US" altLang="ko-KR" dirty="0"/>
              <a:t>(</a:t>
            </a:r>
            <a:r>
              <a:rPr lang="el-GR" altLang="ko-KR" dirty="0"/>
              <a:t>β</a:t>
            </a:r>
            <a:r>
              <a:rPr lang="en-US" altLang="ko-KR" dirty="0" smtClean="0"/>
              <a:t>) + </a:t>
            </a:r>
            <a:r>
              <a:rPr lang="en-US" altLang="ko-KR" dirty="0"/>
              <a:t>cos(</a:t>
            </a:r>
            <a:r>
              <a:rPr lang="el-GR" altLang="ko-KR" dirty="0"/>
              <a:t>α</a:t>
            </a:r>
            <a:r>
              <a:rPr lang="en-US" altLang="ko-KR" dirty="0"/>
              <a:t>) sin(</a:t>
            </a:r>
            <a:r>
              <a:rPr lang="el-GR" altLang="ko-KR" dirty="0"/>
              <a:t>β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en-US" altLang="ko-KR" dirty="0"/>
              <a:t>= </a:t>
            </a:r>
            <a:r>
              <a:rPr lang="en-US" altLang="ko-KR" dirty="0" err="1"/>
              <a:t>a/r</a:t>
            </a:r>
            <a:r>
              <a:rPr lang="en-US" altLang="ko-KR" dirty="0"/>
              <a:t> * </a:t>
            </a:r>
            <a:r>
              <a:rPr lang="en-US" altLang="ko-KR" dirty="0" smtClean="0"/>
              <a:t>b/s + </a:t>
            </a:r>
            <a:r>
              <a:rPr lang="en-US" altLang="ko-KR" dirty="0" err="1"/>
              <a:t>b/r</a:t>
            </a:r>
            <a:r>
              <a:rPr lang="en-US" altLang="ko-KR" dirty="0"/>
              <a:t> * t/s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8763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cos(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* b/s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724128" y="4383908"/>
            <a:ext cx="317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α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sin(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/>
              <a:t>b</a:t>
            </a:r>
            <a:r>
              <a:rPr lang="en-US" altLang="ko-KR" sz="1400" dirty="0" err="1" smtClean="0"/>
              <a:t>/r</a:t>
            </a:r>
            <a:r>
              <a:rPr lang="en-US" altLang="ko-KR" sz="1400" dirty="0" smtClean="0"/>
              <a:t> * t/s</a:t>
            </a:r>
            <a:endParaRPr lang="ko-KR" altLang="en-US" sz="1400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9" y="3328514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3368879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= </a:t>
            </a:r>
            <a:r>
              <a:rPr lang="en-US" altLang="ko-KR" sz="1400" dirty="0" err="1"/>
              <a:t>a/r</a:t>
            </a:r>
            <a:r>
              <a:rPr lang="en-US" altLang="ko-KR" sz="1400" dirty="0"/>
              <a:t> , sin(</a:t>
            </a:r>
            <a:r>
              <a:rPr lang="el-GR" altLang="ko-KR" sz="1400" dirty="0"/>
              <a:t>β</a:t>
            </a:r>
            <a:r>
              <a:rPr lang="en-US" altLang="ko-KR" sz="1400" dirty="0"/>
              <a:t>) = </a:t>
            </a:r>
            <a:r>
              <a:rPr lang="en-US" altLang="ko-KR" sz="1400" dirty="0" smtClean="0"/>
              <a:t>t/s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35330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8020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214688"/>
            <a:ext cx="3228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717032"/>
            <a:ext cx="76390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2040" y="586789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Cos 90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값이 아니라도 아주 작은 값이라 무시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 </a:t>
            </a:r>
            <a:r>
              <a:rPr lang="ko-KR" altLang="en-US" dirty="0" smtClean="0"/>
              <a:t>함수의 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</a:t>
            </a:r>
            <a:r>
              <a:rPr lang="ko-KR" altLang="en-US" dirty="0"/>
              <a:t>덧</a:t>
            </a:r>
            <a:r>
              <a:rPr lang="ko-KR" altLang="en-US" dirty="0" smtClean="0"/>
              <a:t>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262313"/>
            <a:ext cx="32575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3" y="3933056"/>
            <a:ext cx="7591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86125"/>
            <a:ext cx="3295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8" y="3789040"/>
            <a:ext cx="76104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역수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</a:t>
            </a:r>
            <a:r>
              <a:rPr lang="en-US" altLang="ko-KR" baseline="30000" dirty="0"/>
              <a:t>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Solve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표현식을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solve </a:t>
            </a:r>
            <a:r>
              <a:rPr lang="ko-KR" altLang="en-US" dirty="0" smtClean="0"/>
              <a:t>함수에 넣으면 해를 구해 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49" y="3212976"/>
            <a:ext cx="235267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9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 구하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</a:t>
            </a:r>
            <a:r>
              <a:rPr lang="en-US" altLang="ko-KR" dirty="0" smtClean="0"/>
              <a:t>*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r>
              <a:rPr lang="ko-KR" altLang="en-US" dirty="0" smtClean="0"/>
              <a:t>인지 확인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89411"/>
            <a:ext cx="51530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역삼각함수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2817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arccos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cos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arcsine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03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367013"/>
            <a:ext cx="3981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67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51339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number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267325" cy="43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arccosine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70847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24336" cy="259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1"/>
            <a:ext cx="5105400" cy="41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arctangent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88474"/>
              </p:ext>
            </p:extLst>
          </p:nvPr>
        </p:nvGraphicFramePr>
        <p:xfrm>
          <a:off x="755576" y="242088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97" y="3429000"/>
            <a:ext cx="5219700" cy="32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삼각함수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mtClean="0"/>
              <a:t>삼각함수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35330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316835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77072"/>
            <a:ext cx="3362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9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214688"/>
            <a:ext cx="3228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933056"/>
            <a:ext cx="33242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4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867600" cy="489654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7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지수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/</a:t>
            </a:r>
            <a:r>
              <a:rPr lang="ko-KR" altLang="en-US" sz="9600" dirty="0" smtClean="0"/>
              <a:t>로그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지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지수함수</a:t>
            </a:r>
            <a:r>
              <a:rPr lang="en-US" altLang="ko-KR" dirty="0" smtClean="0"/>
              <a:t>(exponential function).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커야 실수 값으로 처리되며 </a:t>
            </a:r>
            <a:r>
              <a:rPr lang="en-US" altLang="ko-KR" dirty="0" smtClean="0"/>
              <a:t>a=1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상수가 됨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65104"/>
            <a:ext cx="12001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9" y="3638939"/>
            <a:ext cx="1057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363893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임의의 실수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367004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실수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</a:rPr>
              <a:t>y = e</a:t>
            </a:r>
            <a:r>
              <a:rPr lang="en-US" altLang="ko-KR" sz="2800" baseline="30000" dirty="0" smtClean="0">
                <a:solidFill>
                  <a:schemeClr val="tx1"/>
                </a:solidFill>
              </a:rPr>
              <a:t>x</a:t>
            </a:r>
          </a:p>
          <a:p>
            <a:pPr algn="ctr"/>
            <a:endParaRPr lang="en-US" altLang="ko-KR" sz="2800" baseline="300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의 지수는 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r>
              <a:rPr lang="en-US" altLang="ko-KR" baseline="30000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이고 약 </a:t>
            </a:r>
            <a:r>
              <a:rPr lang="en-US" altLang="ko-KR" dirty="0">
                <a:solidFill>
                  <a:schemeClr val="tx1"/>
                </a:solidFill>
              </a:rPr>
              <a:t>148.413</a:t>
            </a:r>
            <a:r>
              <a:rPr lang="ko-KR" altLang="en-US" dirty="0">
                <a:solidFill>
                  <a:schemeClr val="tx1"/>
                </a:solidFill>
              </a:rPr>
              <a:t>과 같습니다 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자연지수함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</a:t>
            </a:r>
            <a:r>
              <a:rPr lang="ko-KR" altLang="en-US" dirty="0"/>
              <a:t>는 약 </a:t>
            </a:r>
            <a:r>
              <a:rPr lang="en-US" altLang="ko-KR" dirty="0"/>
              <a:t>2.71828</a:t>
            </a:r>
            <a:r>
              <a:rPr lang="ko-KR" altLang="en-US" dirty="0"/>
              <a:t>인 자연 로그의 밑이고</a:t>
            </a:r>
            <a:r>
              <a:rPr lang="en-US" altLang="ko-KR" dirty="0"/>
              <a:t>, x</a:t>
            </a:r>
            <a:r>
              <a:rPr lang="ko-KR" altLang="en-US" dirty="0"/>
              <a:t>는 입력하는 </a:t>
            </a:r>
            <a:r>
              <a:rPr lang="ko-KR" altLang="en-US" dirty="0" smtClean="0"/>
              <a:t>값으로 구성된 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지수함수는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크면 </a:t>
            </a:r>
            <a:r>
              <a:rPr lang="ko-KR" altLang="en-US" dirty="0" err="1" smtClean="0"/>
              <a:t>우상향</a:t>
            </a:r>
            <a:r>
              <a:rPr lang="ko-KR" altLang="en-US" dirty="0" smtClean="0"/>
              <a:t> 그래프 </a:t>
            </a:r>
            <a:r>
              <a:rPr lang="en-US" altLang="ko-KR" dirty="0" smtClean="0"/>
              <a:t>0&lt;a&lt;1 </a:t>
            </a:r>
            <a:r>
              <a:rPr lang="ko-KR" altLang="en-US" dirty="0" smtClean="0"/>
              <a:t>이면 </a:t>
            </a:r>
            <a:r>
              <a:rPr lang="ko-KR" altLang="en-US" dirty="0" err="1" smtClean="0"/>
              <a:t>우하향</a:t>
            </a:r>
            <a:r>
              <a:rPr lang="ko-KR" altLang="en-US" dirty="0" smtClean="0"/>
              <a:t> 그래프가 됨</a:t>
            </a:r>
            <a:endParaRPr lang="en-US" altLang="ko-KR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89654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법칙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상수의 곱일 경우 지수는 덧셈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상수의 제곱에 제곱은 지수끼리 곱셈 처리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79587"/>
            <a:ext cx="16668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23995" y="5341767"/>
            <a:ext cx="2066899" cy="714375"/>
            <a:chOff x="4593332" y="4489211"/>
            <a:chExt cx="2066899" cy="714375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332" y="4581128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489211"/>
              <a:ext cx="46672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32040" y="472514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4774" y="4680931"/>
              <a:ext cx="91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=1</a:t>
              </a:r>
              <a:endParaRPr lang="ko-KR" altLang="en-US" dirty="0"/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3284924" y="54566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15703" y="5902819"/>
            <a:ext cx="1274812" cy="442092"/>
            <a:chOff x="4496003" y="6020536"/>
            <a:chExt cx="1274812" cy="442092"/>
          </a:xfrm>
        </p:grpSpPr>
        <p:sp>
          <p:nvSpPr>
            <p:cNvPr id="8" name="TextBox 7"/>
            <p:cNvSpPr txBox="1"/>
            <p:nvPr/>
          </p:nvSpPr>
          <p:spPr>
            <a:xfrm>
              <a:off x="4762703" y="609329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역수</a:t>
              </a:r>
              <a:endParaRPr lang="ko-KR" altLang="en-US" dirty="0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03" y="6020536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거듭제곱의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밑에 대한 거듭제곱에 대한 곱셈은 지수간의 덧셈과 동일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74232"/>
            <a:ext cx="29241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7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거듭제곱의 거듭제곱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밑에 대한 거듭제곱의 거듭제곱은 지수간의 곱셈처리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29075"/>
            <a:ext cx="2257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숫자에 대한 객체를 관리하는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544667"/>
            <a:ext cx="4536504" cy="1532405"/>
            <a:chOff x="1187624" y="3356992"/>
            <a:chExt cx="4909096" cy="2069350"/>
          </a:xfrm>
        </p:grpSpPr>
        <p:sp>
          <p:nvSpPr>
            <p:cNvPr id="5" name="직사각형 4"/>
            <p:cNvSpPr/>
            <p:nvPr/>
          </p:nvSpPr>
          <p:spPr>
            <a:xfrm>
              <a:off x="1187624" y="407707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Numberic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float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en-US" altLang="ko-KR" sz="1400" dirty="0" smtClean="0"/>
                <a:t>long(2.x)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80496" y="5085184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complex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7200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5" idx="3"/>
              <a:endCxn id="30" idx="1"/>
            </p:cNvCxnSpPr>
            <p:nvPr/>
          </p:nvCxnSpPr>
          <p:spPr>
            <a:xfrm>
              <a:off x="3203848" y="4247651"/>
              <a:ext cx="876648" cy="10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7057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247651"/>
              <a:ext cx="864096" cy="43204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07904" y="4725144"/>
            <a:ext cx="459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숫자타입도 하나의 객체이므로 </a:t>
            </a:r>
            <a:r>
              <a:rPr lang="en-US" altLang="ko-KR" dirty="0" smtClean="0"/>
              <a:t> 1 </a:t>
            </a:r>
            <a:r>
              <a:rPr lang="ko-KR" altLang="en-US" dirty="0" smtClean="0"/>
              <a:t>이 생성되면 동일한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내에서는 동일한 객체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가지고 사용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1" y="4381500"/>
            <a:ext cx="234526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법칙 </a:t>
            </a:r>
            <a:r>
              <a:rPr lang="en-US" altLang="ko-KR" dirty="0" smtClean="0"/>
              <a:t>:python</a:t>
            </a:r>
            <a:r>
              <a:rPr lang="ko-KR" altLang="en-US" dirty="0" smtClean="0"/>
              <a:t> 예시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자연로그에 대한 </a:t>
            </a:r>
            <a:r>
              <a:rPr lang="ko-KR" altLang="en-US" dirty="0" err="1" smtClean="0"/>
              <a:t>제곱승</a:t>
            </a:r>
            <a:r>
              <a:rPr lang="ko-KR" altLang="en-US" dirty="0" smtClean="0"/>
              <a:t> 계산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87914"/>
            <a:ext cx="35718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0751"/>
            <a:ext cx="22479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80928"/>
            <a:ext cx="14097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복리 이자</a:t>
            </a:r>
            <a:r>
              <a:rPr lang="en-US" altLang="ko-KR" dirty="0"/>
              <a:t>, </a:t>
            </a:r>
            <a:r>
              <a:rPr lang="ko-KR" altLang="en-US" dirty="0"/>
              <a:t>방사선 감소 또는 모집단 성장과 같이 일정한 지수 요인에 의해 증가 또는 감소하는 양을 모형화하는 데 자주 사용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343525" cy="363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로</a:t>
            </a:r>
            <a:r>
              <a:rPr lang="ko-KR" altLang="en-US" sz="6000" dirty="0"/>
              <a:t>그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정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어떤 수를 나타내기 위해 고정된 밑을 몇 번 곱하여야 하는지를 나타내는 </a:t>
            </a:r>
            <a:r>
              <a:rPr lang="ko-KR" altLang="en-US" dirty="0" smtClean="0"/>
              <a:t>함수이면서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지수함수의 역함수가 로그함수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73016"/>
            <a:ext cx="3888432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규칙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밑과 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로그함수의 관계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619672" y="2852937"/>
            <a:ext cx="6192688" cy="3024335"/>
            <a:chOff x="4932040" y="3356993"/>
            <a:chExt cx="3384376" cy="2109369"/>
          </a:xfrm>
        </p:grpSpPr>
        <p:sp>
          <p:nvSpPr>
            <p:cNvPr id="3" name="직사각형 2"/>
            <p:cNvSpPr/>
            <p:nvPr/>
          </p:nvSpPr>
          <p:spPr>
            <a:xfrm>
              <a:off x="4932040" y="3356993"/>
              <a:ext cx="3384376" cy="21093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4311231"/>
              <a:ext cx="2333625" cy="881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3634417"/>
              <a:ext cx="1028700" cy="23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41" y="3284984"/>
            <a:ext cx="216024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3114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r>
              <a:rPr lang="en-US" altLang="ko-KR" dirty="0" smtClean="0"/>
              <a:t>: log10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39719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55" y="4797152"/>
            <a:ext cx="2362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52" y="3342506"/>
            <a:ext cx="2057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3284984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4797152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기초성질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02723"/>
              </p:ext>
            </p:extLst>
          </p:nvPr>
        </p:nvGraphicFramePr>
        <p:xfrm>
          <a:off x="683568" y="2636912"/>
          <a:ext cx="7704856" cy="3744228"/>
        </p:xfrm>
        <a:graphic>
          <a:graphicData uri="http://schemas.openxmlformats.org/drawingml/2006/table">
            <a:tbl>
              <a:tblPr/>
              <a:tblGrid>
                <a:gridCol w="2016224"/>
                <a:gridCol w="4464496"/>
                <a:gridCol w="1224136"/>
              </a:tblGrid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 smtClean="0">
                          <a:effectLst/>
                        </a:rPr>
                        <a:t>Operation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Result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+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sum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-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difference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product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(floored) 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%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remainder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-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negated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+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unchanged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abs(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absolute value or magnitude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int(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long(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long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float(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floating point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complex(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 err="1">
                          <a:effectLst/>
                        </a:rPr>
                        <a:t>,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 complex number with real part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>
                          <a:effectLst/>
                        </a:rPr>
                        <a:t>, imaginary part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.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 defaults to zero.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c</a:t>
                      </a:r>
                      <a:r>
                        <a:rPr lang="en-US" sz="1000">
                          <a:effectLst/>
                        </a:rPr>
                        <a:t>.conjugate()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conjugate of the complex number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c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divmod(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the pair 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%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pow(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r>
              <a:rPr lang="en-US" altLang="ko-KR" dirty="0" smtClean="0"/>
              <a:t>: log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284984"/>
            <a:ext cx="57340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 성질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는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로그의 진수와 밑이 같으면 </a:t>
            </a:r>
            <a:r>
              <a:rPr lang="en-US" altLang="ko-KR" dirty="0" smtClean="0"/>
              <a:t>1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42" y="3645024"/>
            <a:ext cx="3314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06" y="3573016"/>
            <a:ext cx="2886075" cy="4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20692"/>
            <a:ext cx="1008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4813" y="4869160"/>
            <a:ext cx="286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양변에 밑을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로 곱하면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486051" y="5854068"/>
            <a:ext cx="1666918" cy="417841"/>
            <a:chOff x="5430323" y="5072520"/>
            <a:chExt cx="1666918" cy="41784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323" y="5072520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5084162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156176" y="51825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6185612" y="5515491"/>
            <a:ext cx="484632" cy="3502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</a:t>
            </a:r>
            <a:r>
              <a:rPr lang="en-US" altLang="ko-KR" dirty="0" smtClean="0"/>
              <a:t>1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는 상용로그</a:t>
            </a:r>
            <a:r>
              <a:rPr lang="en-US" altLang="ko-KR" dirty="0" smtClean="0"/>
              <a:t>, numpy.log</a:t>
            </a:r>
            <a:r>
              <a:rPr lang="ko-KR" altLang="en-US" dirty="0" smtClean="0"/>
              <a:t>는 자연로그로 처리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638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지수의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덧셈으로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27784" y="5460517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 = log10+log10 = 2</a:t>
            </a:r>
            <a:endParaRPr lang="ko-KR" altLang="en-US" sz="12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36707"/>
            <a:ext cx="3362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30920"/>
            <a:ext cx="2076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89" y="3243536"/>
            <a:ext cx="27717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지수의 나누기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M/N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나누</a:t>
            </a:r>
            <a:r>
              <a:rPr lang="ko-KR" altLang="en-US" dirty="0" err="1"/>
              <a:t>기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771800" y="5517232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log100/100= log100- log100 = 1</a:t>
            </a:r>
            <a:endParaRPr lang="ko-KR" altLang="en-US" sz="1200" dirty="0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48000"/>
            <a:ext cx="272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4005064"/>
            <a:ext cx="3476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333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10313" y="432997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=M,  a</a:t>
            </a:r>
            <a:r>
              <a:rPr lang="en-US" altLang="ko-KR" baseline="30000" dirty="0" smtClean="0"/>
              <a:t>y </a:t>
            </a:r>
            <a:r>
              <a:rPr lang="en-US" altLang="ko-KR" dirty="0" smtClean="0"/>
              <a:t>= N</a:t>
            </a:r>
            <a:r>
              <a:rPr lang="ko-KR" altLang="en-US" dirty="0" smtClean="0"/>
              <a:t>이면 </a:t>
            </a:r>
            <a:r>
              <a:rPr lang="en-US" altLang="ko-KR" baseline="30000" dirty="0" smtClean="0"/>
              <a:t> </a:t>
            </a:r>
            <a:endParaRPr lang="ko-KR" altLang="en-US" baseline="30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상수배를</a:t>
            </a:r>
            <a:r>
              <a:rPr lang="ko-KR" altLang="en-US" dirty="0" smtClean="0"/>
              <a:t> 밖으로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059832" y="6032321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log10**2= 2 log10 = 2 </a:t>
            </a:r>
            <a:endParaRPr lang="ko-KR" altLang="en-US" sz="12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133725"/>
            <a:ext cx="21526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05064"/>
            <a:ext cx="15716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81" y="4577317"/>
            <a:ext cx="14859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으로 사용로그를 처리</a:t>
            </a:r>
            <a:endParaRPr lang="en-US" altLang="ko-KR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984"/>
            <a:ext cx="3048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 dirty="0" smtClean="0"/>
              <a:t>밑의 변환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로그에 대해 밑을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하는 로그 함수로 변환이 가능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200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486916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 =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/ </a:t>
            </a:r>
            <a:r>
              <a:rPr lang="en-US" altLang="ko-KR" dirty="0"/>
              <a:t>log </a:t>
            </a:r>
            <a:r>
              <a:rPr lang="en-US" altLang="ko-KR" baseline="-25000" dirty="0"/>
              <a:t>10</a:t>
            </a:r>
            <a:r>
              <a:rPr lang="en-US" altLang="ko-KR" dirty="0"/>
              <a:t> </a:t>
            </a:r>
            <a:r>
              <a:rPr lang="en-US" altLang="ko-KR" dirty="0" smtClean="0"/>
              <a:t>10</a:t>
            </a:r>
            <a:endParaRPr lang="en-US" altLang="ko-KR" dirty="0"/>
          </a:p>
          <a:p>
            <a:r>
              <a:rPr lang="en-US" altLang="ko-KR" dirty="0" smtClean="0"/>
              <a:t>                   = 2/1 =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867600" cy="489654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8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 수열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주요 기호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급수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/>
              <a:t>급수</a:t>
            </a:r>
            <a:r>
              <a:rPr lang="en-US" altLang="ko-KR" sz="4000" dirty="0"/>
              <a:t>(</a:t>
            </a:r>
            <a:r>
              <a:rPr lang="ko-KR" altLang="en-US" sz="4000" dirty="0"/>
              <a:t>級數</a:t>
            </a:r>
            <a:r>
              <a:rPr lang="en-US" altLang="ko-KR" sz="4000" dirty="0"/>
              <a:t>,series, </a:t>
            </a:r>
            <a:r>
              <a:rPr lang="ko-KR" altLang="en-US" sz="4000" dirty="0"/>
              <a:t> ∑</a:t>
            </a:r>
            <a:r>
              <a:rPr lang="en-US" altLang="ko-KR" sz="4000" i="1" dirty="0"/>
              <a:t>a</a:t>
            </a:r>
            <a:r>
              <a:rPr lang="en-US" altLang="ko-KR" sz="4000" i="1" baseline="-25000" dirty="0"/>
              <a:t>n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마지막 항까지의 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일반식과의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급수의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등차급수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1809750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1695450" cy="35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11334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등비급수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7563" y="2888940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관계식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247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수열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수열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수에 대해 일렬로 구성하는 수열이 내부 구성 구조는 합과 곱으로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60646" y="3112250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57364"/>
            <a:ext cx="205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63688" y="4797152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102324"/>
            <a:ext cx="2085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등차수열</a:t>
            </a:r>
            <a:r>
              <a:rPr lang="en-US" altLang="ko-KR" b="1" dirty="0"/>
              <a:t>(Arithmetic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숫자가 증가되는 수열 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428625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4005064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등차수열에서 연속하는 두 수의 차이를 공차</a:t>
            </a:r>
            <a:r>
              <a:rPr lang="en-US" altLang="ko-KR" dirty="0"/>
              <a:t>(</a:t>
            </a:r>
            <a:r>
              <a:rPr lang="ko-KR" altLang="en-US" dirty="0" smtClean="0"/>
              <a:t>公差</a:t>
            </a:r>
            <a:r>
              <a:rPr lang="en-US" altLang="ko-KR" dirty="0" smtClean="0"/>
              <a:t>. Common difference)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561662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21" y="4766692"/>
            <a:ext cx="4733925" cy="18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등차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30861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781735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real :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bit_length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이진수로 </a:t>
            </a:r>
            <a:r>
              <a:rPr lang="ko-KR" altLang="en-US" dirty="0" err="1" smtClean="0"/>
              <a:t>변환시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bit </a:t>
            </a:r>
            <a:r>
              <a:rPr lang="ko-KR" altLang="en-US" dirty="0" smtClean="0"/>
              <a:t>길이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numerator : </a:t>
            </a:r>
            <a:r>
              <a:rPr lang="ko-KR" altLang="en-US" dirty="0" smtClean="0"/>
              <a:t>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등차급수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등차급수</a:t>
            </a:r>
            <a:r>
              <a:rPr lang="en-US" altLang="ko-KR" dirty="0" smtClean="0"/>
              <a:t>(</a:t>
            </a:r>
            <a:r>
              <a:rPr lang="en-US" altLang="ko-KR" dirty="0"/>
              <a:t> arithmetic series)</a:t>
            </a:r>
            <a:r>
              <a:rPr lang="ko-KR" altLang="en-US" dirty="0"/>
              <a:t>는 등차수열의 합이다</a:t>
            </a:r>
            <a:r>
              <a:rPr lang="en-US" altLang="ko-KR" dirty="0"/>
              <a:t>. </a:t>
            </a:r>
            <a:r>
              <a:rPr lang="ko-KR" altLang="en-US" dirty="0"/>
              <a:t>초항부터 </a:t>
            </a:r>
            <a:r>
              <a:rPr lang="en-US" altLang="ko-KR" dirty="0"/>
              <a:t>n</a:t>
            </a:r>
            <a:r>
              <a:rPr lang="ko-KR" altLang="en-US" dirty="0"/>
              <a:t>번째 항까지의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는 </a:t>
            </a:r>
            <a:r>
              <a:rPr lang="ko-KR" altLang="en-US" dirty="0"/>
              <a:t>다음과 같은 공식으로 나타난다</a:t>
            </a:r>
            <a:endParaRPr lang="en-US" altLang="ko-KR" dirty="0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47" y="4005064"/>
            <a:ext cx="28575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합의 산식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등차수열과 이 등차수열을 역으로 변환해서 더하며 동일한 패턴이 값이 나오고 이를 다시 하나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나눔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만들면 합산 값이 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59024" y="3212976"/>
            <a:ext cx="2880320" cy="1024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등차수열을 역순으로 만들고 합산하면 동일한 결과를 가진 패턴이 나옴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400603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59024" y="4941168"/>
            <a:ext cx="2880320" cy="949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패턴 찾을 것을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나누면 수열의 합이 계산됨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42659"/>
            <a:ext cx="1476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첫번째항과</a:t>
            </a:r>
            <a:r>
              <a:rPr lang="ko-KR" altLang="en-US" dirty="0" smtClean="0"/>
              <a:t> 마지막 항을 알고 둘 사이의 개수를 알 경우 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76302"/>
            <a:ext cx="1584176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68961"/>
            <a:ext cx="4176464" cy="80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81585"/>
            <a:ext cx="4191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첫째항과</a:t>
            </a:r>
            <a:r>
              <a:rPr lang="ko-KR" altLang="en-US" dirty="0" smtClean="0"/>
              <a:t> 공차만 있을 경우 처리하는 방식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첫번째항</a:t>
            </a:r>
            <a:r>
              <a:rPr lang="en-US" altLang="ko-KR" dirty="0" smtClean="0"/>
              <a:t>(a), </a:t>
            </a:r>
            <a:r>
              <a:rPr lang="ko-KR" altLang="en-US" dirty="0" err="1" smtClean="0"/>
              <a:t>마지막항</a:t>
            </a:r>
            <a:r>
              <a:rPr lang="en-US" altLang="ko-KR" dirty="0" smtClean="0"/>
              <a:t>( a*(n-1)*d)</a:t>
            </a:r>
            <a:r>
              <a:rPr lang="ko-KR" altLang="en-US" dirty="0" smtClean="0"/>
              <a:t>을 더해서 총 개수만큼 곱하고 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나눈면</a:t>
            </a:r>
            <a:r>
              <a:rPr lang="ko-KR" altLang="en-US" dirty="0" smtClean="0"/>
              <a:t> 됨</a:t>
            </a:r>
            <a:endParaRPr lang="en-US" altLang="ko-KR" dirty="0" smtClean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447053"/>
            <a:ext cx="37433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77072"/>
            <a:ext cx="28098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초기값이 중간부터 오는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초기값이 중간부터 올 경우 계산하는 급수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851920" y="3717032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초기값 </a:t>
            </a:r>
            <a:r>
              <a:rPr lang="en-US" altLang="ko-KR" dirty="0" smtClean="0"/>
              <a:t>a= 11 </a:t>
            </a:r>
            <a:r>
              <a:rPr lang="ko-KR" altLang="en-US" dirty="0" smtClean="0"/>
              <a:t>이고 공차 </a:t>
            </a:r>
            <a:r>
              <a:rPr lang="en-US" altLang="ko-KR" dirty="0" smtClean="0"/>
              <a:t>d = 1</a:t>
            </a:r>
            <a:r>
              <a:rPr lang="ko-KR" altLang="en-US" dirty="0" smtClean="0"/>
              <a:t>이면서 개수 </a:t>
            </a:r>
            <a:r>
              <a:rPr lang="en-US" altLang="ko-KR" dirty="0" smtClean="0"/>
              <a:t>n = 5 </a:t>
            </a:r>
            <a:r>
              <a:rPr lang="ko-KR" altLang="en-US" dirty="0" smtClean="0"/>
              <a:t>인 급수를 계산하기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11+ 12 + 13 + 14+ 15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산식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na</a:t>
            </a:r>
            <a:r>
              <a:rPr lang="en-US" altLang="ko-KR" dirty="0" smtClean="0"/>
              <a:t> + n/2(n-1)d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5*11 + 5/2(5-1) *1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55 + 10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65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93096"/>
            <a:ext cx="1362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등비수열</a:t>
            </a:r>
            <a:r>
              <a:rPr lang="en-US" altLang="ko-KR" b="1" dirty="0" smtClean="0"/>
              <a:t>(</a:t>
            </a:r>
            <a:r>
              <a:rPr lang="en-US" altLang="ko-KR" b="1" dirty="0"/>
              <a:t>Geometric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곱해서 얻어지는 수열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827537"/>
            <a:ext cx="208823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2" y="4763641"/>
            <a:ext cx="223224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86" y="3284984"/>
            <a:ext cx="38100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등비수열에서 </a:t>
            </a:r>
            <a:r>
              <a:rPr lang="ko-KR" altLang="en-US" dirty="0"/>
              <a:t>연속하는 두 수의 차이를 </a:t>
            </a:r>
            <a:r>
              <a:rPr lang="ko-KR" altLang="en-US" dirty="0" smtClean="0"/>
              <a:t>공비</a:t>
            </a:r>
            <a:r>
              <a:rPr lang="en-US" altLang="ko-KR" dirty="0" smtClean="0"/>
              <a:t>( Common ratio)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/>
              <a:t>r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433665"/>
            <a:ext cx="20383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30" y="4452938"/>
            <a:ext cx="54292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등비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등비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등비급수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부터</a:t>
            </a:r>
            <a:r>
              <a:rPr lang="ko-KR" altLang="en-US" dirty="0"/>
              <a:t> 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까지 </a:t>
            </a:r>
            <a:r>
              <a:rPr lang="ko-KR" altLang="en-US" dirty="0"/>
              <a:t>더한 합인 </a:t>
            </a:r>
            <a:r>
              <a:rPr lang="ko-KR" altLang="en-US" b="1" dirty="0"/>
              <a:t>등비급수</a:t>
            </a:r>
            <a:r>
              <a:rPr lang="en-US" altLang="ko-KR" dirty="0" smtClean="0"/>
              <a:t>(</a:t>
            </a:r>
            <a:r>
              <a:rPr lang="en-US" altLang="ko-KR" dirty="0"/>
              <a:t> geometric series) </a:t>
            </a:r>
            <a:r>
              <a:rPr lang="ko-KR" altLang="en-US" dirty="0"/>
              <a:t>또는 </a:t>
            </a:r>
            <a:r>
              <a:rPr lang="ko-KR" altLang="en-US" b="1" dirty="0"/>
              <a:t>기하급수</a:t>
            </a:r>
            <a:r>
              <a:rPr lang="ko-KR" altLang="en-US" dirty="0"/>
              <a:t> </a:t>
            </a:r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은 </a:t>
            </a:r>
            <a:r>
              <a:rPr lang="ko-KR" altLang="en-US" dirty="0"/>
              <a:t>다음과 같이 구할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3733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long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버전에서는 통합되어 관리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88614"/>
              </p:ext>
            </p:extLst>
          </p:nvPr>
        </p:nvGraphicFramePr>
        <p:xfrm>
          <a:off x="612775" y="3225783"/>
          <a:ext cx="8153400" cy="250747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53" y="5122709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7" y="3645024"/>
            <a:ext cx="38290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373166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값으로 처리를 위해 등비로 양변을 곱하고 빼면</a:t>
            </a:r>
            <a:endParaRPr lang="ko-KR" altLang="en-US" dirty="0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4" y="4941020"/>
            <a:ext cx="1657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97" y="5572294"/>
            <a:ext cx="3133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등비수열의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합은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다음항</a:t>
            </a:r>
            <a:r>
              <a:rPr lang="en-US" altLang="ko-KR" dirty="0" smtClean="0"/>
              <a:t>) – a(</a:t>
            </a:r>
            <a:r>
              <a:rPr lang="ko-KR" altLang="en-US" dirty="0" smtClean="0"/>
              <a:t>초항</a:t>
            </a:r>
            <a:r>
              <a:rPr lang="en-US" altLang="ko-KR" dirty="0" smtClean="0"/>
              <a:t>)/(</a:t>
            </a:r>
            <a:r>
              <a:rPr lang="ko-KR" altLang="en-US" dirty="0" smtClean="0"/>
              <a:t>등비</a:t>
            </a:r>
            <a:r>
              <a:rPr lang="en-US" altLang="ko-KR" dirty="0" smtClean="0"/>
              <a:t>-1)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288032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491974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r>
              <a:rPr lang="en-US" altLang="ko-KR" baseline="-25000" dirty="0"/>
              <a:t>4</a:t>
            </a:r>
            <a:r>
              <a:rPr lang="en-US" altLang="ko-KR" dirty="0" smtClean="0"/>
              <a:t> = 2+4+8+16 = 30</a:t>
            </a:r>
          </a:p>
          <a:p>
            <a:r>
              <a:rPr lang="en-US" altLang="ko-KR" dirty="0" smtClean="0"/>
              <a:t>S</a:t>
            </a:r>
            <a:r>
              <a:rPr lang="en-US" altLang="ko-KR" baseline="-25000" dirty="0"/>
              <a:t>5</a:t>
            </a:r>
            <a:r>
              <a:rPr lang="ko-KR" altLang="en-US" baseline="-25000" dirty="0" smtClean="0"/>
              <a:t>는</a:t>
            </a:r>
            <a:endParaRPr lang="en-US" altLang="ko-KR" baseline="-25000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다음항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/>
              <a:t>5</a:t>
            </a:r>
            <a:r>
              <a:rPr lang="en-US" altLang="ko-KR" dirty="0" smtClean="0"/>
              <a:t> =  32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/>
              <a:t>3</a:t>
            </a:r>
            <a:r>
              <a:rPr lang="en-US" altLang="ko-KR" dirty="0" smtClean="0"/>
              <a:t> =  32 – 2/(2-1)</a:t>
            </a:r>
            <a:endParaRPr lang="ko-KR" altLang="en-US" dirty="0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81" y="3239740"/>
            <a:ext cx="2686050" cy="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2997165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r = 2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1</a:t>
            </a:r>
            <a:r>
              <a:rPr lang="en-US" altLang="ko-KR" sz="1400" dirty="0" smtClean="0"/>
              <a:t> = 2</a:t>
            </a:r>
          </a:p>
          <a:p>
            <a:r>
              <a:rPr lang="en-US" altLang="ko-KR" sz="1400" dirty="0" smtClean="0"/>
              <a:t> a</a:t>
            </a:r>
            <a:r>
              <a:rPr lang="en-US" altLang="ko-KR" sz="1400" baseline="-25000" dirty="0" smtClean="0"/>
              <a:t>2</a:t>
            </a:r>
            <a:r>
              <a:rPr lang="en-US" altLang="ko-KR" sz="1400" dirty="0" smtClean="0"/>
              <a:t> = 4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3</a:t>
            </a:r>
            <a:r>
              <a:rPr lang="en-US" altLang="ko-KR" sz="1400" dirty="0" smtClean="0"/>
              <a:t> = 8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 = 16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2708920"/>
            <a:ext cx="5040560" cy="380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ko-KR" sz="6000" dirty="0"/>
              <a:t>수열의 </a:t>
            </a:r>
            <a:r>
              <a:rPr lang="ko-KR" altLang="ko-KR" sz="6000" dirty="0" smtClean="0"/>
              <a:t>극한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급수와 극한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3960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 수열의 극한</a:t>
            </a:r>
            <a:r>
              <a:rPr lang="en-US" altLang="ko-KR" dirty="0"/>
              <a:t>(</a:t>
            </a:r>
            <a:r>
              <a:rPr lang="ko-KR" altLang="en-US" dirty="0"/>
              <a:t>數列</a:t>
            </a:r>
            <a:r>
              <a:rPr lang="en-US" altLang="ko-KR" dirty="0"/>
              <a:t>-</a:t>
            </a:r>
            <a:r>
              <a:rPr lang="ko-KR" altLang="en-US" dirty="0"/>
              <a:t>極限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limit of a sequence)</a:t>
            </a:r>
            <a:r>
              <a:rPr lang="ko-KR" altLang="en-US" dirty="0"/>
              <a:t>은 수열이 한없이 가까워지는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직관적으로</a:t>
            </a:r>
            <a:r>
              <a:rPr lang="en-US" altLang="ko-KR" dirty="0"/>
              <a:t>, </a:t>
            </a:r>
            <a:r>
              <a:rPr lang="ko-KR" altLang="en-US" dirty="0"/>
              <a:t>수열 </a:t>
            </a:r>
            <a:r>
              <a:rPr lang="en-US" altLang="ko-KR" dirty="0"/>
              <a:t>(a</a:t>
            </a:r>
            <a:r>
              <a:rPr lang="en-US" altLang="ko-KR" baseline="-25000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이 수렴</a:t>
            </a:r>
            <a:r>
              <a:rPr lang="en-US" altLang="ko-KR" dirty="0"/>
              <a:t>(</a:t>
            </a:r>
            <a:r>
              <a:rPr lang="ko-KR" altLang="en-US" dirty="0"/>
              <a:t>收斂</a:t>
            </a:r>
            <a:r>
              <a:rPr lang="en-US" altLang="ko-KR" dirty="0" smtClean="0"/>
              <a:t>, </a:t>
            </a:r>
            <a:r>
              <a:rPr lang="en-US" altLang="ko-KR" dirty="0"/>
              <a:t>convergent)</a:t>
            </a:r>
            <a:r>
              <a:rPr lang="ko-KR" altLang="en-US" dirty="0"/>
              <a:t>한다는 것은 </a:t>
            </a:r>
            <a:r>
              <a:rPr lang="en-US" altLang="ko-KR" dirty="0"/>
              <a:t>n</a:t>
            </a:r>
            <a:r>
              <a:rPr lang="ko-KR" altLang="en-US" dirty="0"/>
              <a:t>이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어떤 고정된 값 </a:t>
            </a:r>
            <a:r>
              <a:rPr lang="en-US" altLang="ko-KR" dirty="0"/>
              <a:t>a</a:t>
            </a:r>
            <a:r>
              <a:rPr lang="ko-KR" altLang="en-US" dirty="0"/>
              <a:t>에 한없이 가까워지는 것을 뜻한다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</a:t>
            </a:r>
            <a:r>
              <a:rPr lang="ko-KR" altLang="en-US" dirty="0"/>
              <a:t>를 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의 극한이라고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수열이 </a:t>
            </a:r>
            <a:r>
              <a:rPr lang="ko-KR" altLang="en-US" dirty="0"/>
              <a:t>수렴하지 않으면 발산</a:t>
            </a:r>
            <a:r>
              <a:rPr lang="en-US" altLang="ko-KR" dirty="0"/>
              <a:t>(</a:t>
            </a:r>
            <a:r>
              <a:rPr lang="ko-KR" altLang="en-US" dirty="0" smtClean="0"/>
              <a:t>發散</a:t>
            </a:r>
            <a:r>
              <a:rPr lang="en-US" altLang="ko-KR" dirty="0" smtClean="0"/>
              <a:t>, divergent</a:t>
            </a:r>
            <a:r>
              <a:rPr lang="en-US" altLang="ko-KR" dirty="0"/>
              <a:t>)</a:t>
            </a:r>
            <a:r>
              <a:rPr lang="ko-KR" altLang="en-US" dirty="0"/>
              <a:t>한다고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부분합 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무한급수 중에 특정 위치까지의 유한개의 항에 대한 합을 나타내는 급수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24" y="3861048"/>
            <a:ext cx="6115050" cy="16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무한수열과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무한수열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이 무한히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일정한 값 </a:t>
            </a:r>
            <a:r>
              <a:rPr lang="en-US" altLang="ko-KR" dirty="0"/>
              <a:t>α</a:t>
            </a:r>
            <a:r>
              <a:rPr lang="ko-KR" altLang="en-US" dirty="0"/>
              <a:t>에 한없이 가까워지면</a:t>
            </a:r>
            <a:r>
              <a:rPr lang="en-US" altLang="ko-KR" dirty="0"/>
              <a:t>, α</a:t>
            </a:r>
            <a:r>
              <a:rPr lang="ko-KR" altLang="en-US" dirty="0"/>
              <a:t>를 그 수열의 극한 또는 극한값</a:t>
            </a:r>
            <a:r>
              <a:rPr lang="en-US" altLang="ko-KR" dirty="0"/>
              <a:t>(limit</a:t>
            </a:r>
            <a:r>
              <a:rPr lang="ko-KR" altLang="en-US" dirty="0"/>
              <a:t> </a:t>
            </a:r>
            <a:r>
              <a:rPr lang="en-US" altLang="ko-KR" dirty="0"/>
              <a:t>value</a:t>
            </a:r>
            <a:r>
              <a:rPr lang="en-US" altLang="ko-KR" dirty="0" smtClean="0"/>
              <a:t>)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19669"/>
            <a:ext cx="302433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119669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78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4379825"/>
            <a:ext cx="4464496" cy="14773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dirty="0" smtClean="0"/>
              <a:t> n</a:t>
            </a:r>
            <a:r>
              <a:rPr lang="ko-KR" altLang="en-US" dirty="0" smtClean="0"/>
              <a:t>이 한없이 커진다</a:t>
            </a:r>
            <a:r>
              <a:rPr lang="en-US" altLang="ko-KR" dirty="0" smtClean="0"/>
              <a:t>: n-&gt; </a:t>
            </a:r>
            <a:r>
              <a:rPr lang="ko-KR" altLang="en-US" dirty="0" smtClean="0"/>
              <a:t>무한대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n</a:t>
            </a:r>
            <a:r>
              <a:rPr lang="ko-KR" altLang="en-US" baseline="-25000" dirty="0"/>
              <a:t> </a:t>
            </a:r>
            <a:r>
              <a:rPr lang="ko-KR" altLang="en-US" dirty="0" smtClean="0"/>
              <a:t>한없이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에 가까워진다 </a:t>
            </a:r>
            <a:r>
              <a:rPr lang="en-US" altLang="ko-KR" dirty="0" smtClean="0"/>
              <a:t>: a</a:t>
            </a:r>
            <a:r>
              <a:rPr lang="en-US" altLang="ko-KR" baseline="-25000" dirty="0" smtClean="0"/>
              <a:t>n-&gt; </a:t>
            </a:r>
            <a:r>
              <a:rPr lang="el-GR" altLang="ko-KR" dirty="0" smtClean="0"/>
              <a:t>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무한수열의 극한값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이</a:t>
            </a:r>
            <a:r>
              <a:rPr lang="ko-KR" altLang="en-US" dirty="0"/>
              <a:t>다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 </a:t>
            </a:r>
            <a:endParaRPr lang="ko-KR" altLang="en-US" baseline="-25000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55256"/>
            <a:ext cx="115212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20" y="4504662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65" y="3789041"/>
            <a:ext cx="2619375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수렴과 발산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한 </a:t>
            </a:r>
            <a:r>
              <a:rPr lang="ko-KR" altLang="en-US" dirty="0"/>
              <a:t>점으로 모인다는 뜻</a:t>
            </a:r>
            <a:r>
              <a:rPr lang="en-US" altLang="ko-KR" dirty="0"/>
              <a:t>. </a:t>
            </a:r>
            <a:r>
              <a:rPr lang="ko-KR" altLang="en-US" dirty="0"/>
              <a:t>보통 의견 수렴이라든지 여론 수렴 등등으로 해서 한 점에 모인다는 의미로 사용하는 경우가 많은데</a:t>
            </a:r>
            <a:r>
              <a:rPr lang="en-US" altLang="ko-KR" dirty="0"/>
              <a:t>, </a:t>
            </a:r>
            <a:r>
              <a:rPr lang="ko-KR" altLang="en-US" dirty="0"/>
              <a:t>이 뜻을 수학으로 빌려와서 여러 값이 </a:t>
            </a:r>
            <a:r>
              <a:rPr lang="ko-KR" altLang="en-US" dirty="0" err="1"/>
              <a:t>기어코야</a:t>
            </a:r>
            <a:r>
              <a:rPr lang="ko-KR" altLang="en-US" dirty="0"/>
              <a:t> 한 값으로 모이게 되었다는 의미로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ko-KR" altLang="en-US" dirty="0"/>
              <a:t> </a:t>
            </a:r>
            <a:r>
              <a:rPr lang="en-US" altLang="ko-KR" i="1" dirty="0" smtClean="0"/>
              <a:t>x</a:t>
            </a:r>
            <a:r>
              <a:rPr lang="ko-KR" altLang="en-US" dirty="0"/>
              <a:t>가 </a:t>
            </a:r>
            <a:r>
              <a:rPr lang="en-US" altLang="ko-KR" i="1" dirty="0" smtClean="0"/>
              <a:t>a</a:t>
            </a:r>
            <a:r>
              <a:rPr lang="ko-KR" altLang="en-US" dirty="0"/>
              <a:t>에 한없이 가까워지거나 한없이 커지거나 작아지면 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x</a:t>
            </a:r>
            <a:r>
              <a:rPr lang="en-US" altLang="ko-KR" dirty="0"/>
              <a:t>)</a:t>
            </a:r>
            <a:r>
              <a:rPr lang="ko-KR" altLang="en-US" dirty="0"/>
              <a:t>도 어디로 한없이 가까워진다는 뜻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45224"/>
            <a:ext cx="4114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877272"/>
            <a:ext cx="180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Type(float)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수렴하지 </a:t>
            </a:r>
            <a:r>
              <a:rPr lang="ko-KR" altLang="en-US" dirty="0"/>
              <a:t>않으면 발산한다</a:t>
            </a:r>
            <a:r>
              <a:rPr lang="en-US" altLang="ko-KR" dirty="0"/>
              <a:t>. </a:t>
            </a:r>
            <a:r>
              <a:rPr lang="ko-KR" altLang="en-US" dirty="0"/>
              <a:t>수열이 계속 커지는 양의 무한대로 발산</a:t>
            </a:r>
            <a:r>
              <a:rPr lang="en-US" altLang="ko-KR" dirty="0"/>
              <a:t>, </a:t>
            </a:r>
            <a:r>
              <a:rPr lang="ko-KR" altLang="en-US" dirty="0"/>
              <a:t>수열이 계속 작아지는 음의 무한대로 발산이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4905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2741"/>
            <a:ext cx="2543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수열 극한의 기본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극한의 기본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수열이 수렴할 때 이 기본 성질이 사용됨</a:t>
            </a:r>
            <a:endParaRPr lang="en-US" altLang="ko-KR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038376" cy="331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(string)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주요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이지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연산자는 새로운 문자열 객체를 만들어 결과를 제공 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23046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/>
                <a:gridCol w="3816424"/>
                <a:gridCol w="2808312"/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 not   </a:t>
                      </a:r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Operator+ </a:t>
            </a:r>
            <a:r>
              <a:rPr lang="ko-KR" altLang="en-US" dirty="0" smtClean="0"/>
              <a:t>함수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+ : </a:t>
            </a:r>
            <a:r>
              <a:rPr lang="en-US" altLang="ko-KR" dirty="0" err="1" smtClean="0"/>
              <a:t>str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list, tuple</a:t>
            </a:r>
            <a:r>
              <a:rPr lang="ko-KR" altLang="en-US" dirty="0" smtClean="0"/>
              <a:t>만 처리 가능하지만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tuple</a:t>
            </a:r>
            <a:r>
              <a:rPr lang="ko-KR" altLang="en-US" dirty="0" smtClean="0"/>
              <a:t>은 별도의 객체로 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min(), max() : </a:t>
            </a:r>
            <a:r>
              <a:rPr lang="ko-KR" altLang="en-US" dirty="0"/>
              <a:t> </a:t>
            </a:r>
            <a:r>
              <a:rPr lang="ko-KR" altLang="en-US" dirty="0" smtClean="0"/>
              <a:t>문자열은 </a:t>
            </a:r>
            <a:r>
              <a:rPr lang="ko-KR" altLang="en-US" dirty="0" err="1" smtClean="0"/>
              <a:t>숫자값을</a:t>
            </a:r>
            <a:r>
              <a:rPr lang="ko-KR" altLang="en-US" dirty="0" smtClean="0"/>
              <a:t> 기준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일 경우는 내부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확인해서 처리</a:t>
            </a:r>
            <a:endParaRPr lang="ko-KR" altLang="en-US" dirty="0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String-escape </a:t>
            </a:r>
            <a:r>
              <a:rPr lang="ko-KR" altLang="en-US" dirty="0" smtClean="0"/>
              <a:t>문자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83109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4104456"/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Backslash notation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Hexadecimal character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effectLst/>
                        </a:rPr>
                        <a:t>Newline </a:t>
                      </a:r>
                      <a:r>
                        <a:rPr lang="ko-KR" altLang="en-US" sz="900" dirty="0" smtClean="0">
                          <a:effectLst/>
                        </a:rPr>
                        <a:t>은 </a:t>
                      </a:r>
                      <a:r>
                        <a:rPr lang="ko-KR" altLang="en-US" sz="900" dirty="0" err="1" smtClean="0">
                          <a:effectLst/>
                        </a:rPr>
                        <a:t>라인피드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en-US" altLang="ko-KR" sz="900" b="1" dirty="0" smtClean="0">
                          <a:effectLst/>
                        </a:rPr>
                        <a:t>L</a:t>
                      </a:r>
                      <a:r>
                        <a:rPr lang="en-US" altLang="ko-KR" sz="900" dirty="0" smtClean="0">
                          <a:effectLst/>
                        </a:rPr>
                        <a:t>ine </a:t>
                      </a:r>
                      <a:r>
                        <a:rPr lang="en-US" altLang="ko-KR" sz="900" b="1" dirty="0" smtClean="0">
                          <a:effectLst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</a:rPr>
                        <a:t>eed) </a:t>
                      </a:r>
                      <a:r>
                        <a:rPr lang="ko-KR" altLang="en-US" sz="900" dirty="0" smtClean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</a:t>
                      </a:r>
                      <a:r>
                        <a:rPr lang="en-US" sz="900" dirty="0" smtClean="0">
                          <a:effectLst/>
                        </a:rPr>
                        <a:t>return</a:t>
                      </a:r>
                      <a:r>
                        <a:rPr lang="ko-KR" altLang="en-US" sz="900" dirty="0" smtClean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effectLst/>
                        </a:rPr>
                        <a:t>\</a:t>
                      </a:r>
                      <a:r>
                        <a:rPr lang="en-US" altLang="ko-KR" sz="1000" b="1" dirty="0" err="1" smtClean="0">
                          <a:effectLst/>
                        </a:rPr>
                        <a:t>xnn</a:t>
                      </a:r>
                      <a:endParaRPr lang="en-US" altLang="ko-KR" sz="1000" b="1" dirty="0" smtClean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 smtClean="0">
                          <a:effectLst/>
                        </a:rPr>
                        <a:t>a.f</a:t>
                      </a:r>
                      <a:r>
                        <a:rPr lang="en-US" altLang="ko-KR" sz="900" dirty="0" smtClean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float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1571625" cy="37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1543050" cy="34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9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45603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0557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9942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76706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86551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문자열내의 문자 값이 몇 개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1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float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876462" y="3212976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hex() : 16</a:t>
            </a:r>
            <a:r>
              <a:rPr lang="ko-KR" altLang="en-US" dirty="0" smtClean="0"/>
              <a:t>진수로 변환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fromhex</a:t>
            </a:r>
            <a:r>
              <a:rPr lang="en-US" altLang="ko-KR" dirty="0" smtClean="0"/>
              <a:t>() :  hex() </a:t>
            </a:r>
            <a:r>
              <a:rPr lang="ko-KR" altLang="en-US" dirty="0" smtClean="0"/>
              <a:t>결과의 문자열을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전환 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is_integer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실수 중 소수점 이하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as_integer_ratio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현재 값을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, numerator : </a:t>
            </a:r>
            <a:r>
              <a:rPr lang="ko-KR" altLang="en-US" dirty="0" smtClean="0"/>
              <a:t>분자로 표시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0725"/>
            <a:ext cx="38576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 내의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문자열이 알파벳이나 숫자 역부 확인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smtClean="0"/>
              <a:t>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문자로 분리해서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원소를 갖는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반환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join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통합해서 문자열로 생성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문자열 키일 경우만 처리</a:t>
            </a:r>
            <a:endParaRPr lang="en-US" altLang="ko-KR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split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분리해서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생성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prefix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suffix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문자열을 치환 및 삭제를 동시에 처리하는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string.maketrans</a:t>
            </a:r>
            <a:r>
              <a:rPr lang="en-US" altLang="ko-KR" dirty="0" smtClean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변경을 </a:t>
            </a:r>
            <a:r>
              <a:rPr lang="ko-KR" altLang="en-US" dirty="0" err="1" smtClean="0"/>
              <a:t>매핑할</a:t>
            </a:r>
            <a:r>
              <a:rPr lang="ko-KR" altLang="en-US" dirty="0" smtClean="0"/>
              <a:t> 테이블을 만들기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string.maketrans</a:t>
            </a:r>
            <a:r>
              <a:rPr lang="en-US" altLang="ko-KR" dirty="0" smtClean="0"/>
              <a:t> ;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테이블을 만들어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‘k’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‘s’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로 전환하는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Type(complex)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테이블에 정의된 대로 문자열을 치환 처리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테이블을 </a:t>
            </a:r>
            <a:r>
              <a:rPr lang="en-US" altLang="ko-KR" dirty="0" err="1" smtClean="0"/>
              <a:t>string.maketran</a:t>
            </a:r>
            <a:r>
              <a:rPr lang="ko-KR" altLang="en-US" dirty="0" smtClean="0"/>
              <a:t>함수로 정의하고 </a:t>
            </a: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문자를 숫자로 치환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 3</a:t>
            </a:r>
            <a:r>
              <a:rPr lang="ko-KR" altLang="en-US" dirty="0" smtClean="0"/>
              <a:t>버전 문자열치환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 : table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정의해서 사용을 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{ </a:t>
            </a:r>
            <a:r>
              <a:rPr lang="en-US" altLang="ko-KR" dirty="0" err="1" smtClean="0">
                <a:solidFill>
                  <a:schemeClr val="tx1"/>
                </a:solidFill>
              </a:rPr>
              <a:t>ord</a:t>
            </a:r>
            <a:r>
              <a:rPr lang="en-US" altLang="ko-KR" dirty="0" smtClean="0">
                <a:solidFill>
                  <a:schemeClr val="tx1"/>
                </a:solidFill>
              </a:rPr>
              <a:t>(key) : </a:t>
            </a:r>
            <a:r>
              <a:rPr lang="en-US" altLang="ko-KR" dirty="0" err="1" smtClean="0">
                <a:solidFill>
                  <a:schemeClr val="tx1"/>
                </a:solidFill>
              </a:rPr>
              <a:t>valeue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값으로 전환을 정의하지만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정의해서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Translate: </a:t>
            </a:r>
            <a:r>
              <a:rPr lang="ko-KR" altLang="en-US" dirty="0" smtClean="0"/>
              <a:t>문자열 치환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변경된 테이블을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정의하고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값은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전환해야 함 </a:t>
            </a:r>
            <a:endParaRPr lang="en-US" altLang="ko-KR" dirty="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삭</a:t>
            </a:r>
            <a:r>
              <a:rPr lang="ko-KR" altLang="en-US" dirty="0"/>
              <a:t>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인자에 문자열로 값을 넣으면 문자열 내의 일치하는 것을 전부 삭제 처리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(list)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제외한 내장 속성 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여부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complex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1590675" cy="34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16097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List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타입에 대한 기본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49639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[1, 2, 3]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리스트를 합치니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원소를 </a:t>
                      </a:r>
                      <a:r>
                        <a:rPr lang="en-US" sz="1200" dirty="0" smtClean="0">
                          <a:effectLst/>
                        </a:rPr>
                        <a:t>Repetition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 + list</a:t>
            </a:r>
            <a:r>
              <a:rPr lang="ko-KR" altLang="en-US" dirty="0" smtClean="0"/>
              <a:t>는 다른 리스트를 생성하지만  </a:t>
            </a:r>
            <a:r>
              <a:rPr lang="en-US" altLang="ko-KR" dirty="0" err="1" smtClean="0"/>
              <a:t>list.extend</a:t>
            </a:r>
            <a:r>
              <a:rPr lang="ko-KR" altLang="en-US" dirty="0" err="1" smtClean="0"/>
              <a:t>메소는는</a:t>
            </a:r>
            <a:r>
              <a:rPr lang="ko-KR" altLang="en-US" dirty="0" smtClean="0"/>
              <a:t> 리스트 내의 원소를 확장함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내장함수중에</a:t>
            </a:r>
            <a:r>
              <a:rPr lang="ko-KR" altLang="en-US" dirty="0" smtClean="0"/>
              <a:t> 리스트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03839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/>
                <a:gridCol w="5544616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리스트를 비교해서  같으면 </a:t>
            </a:r>
            <a:r>
              <a:rPr lang="en-US" altLang="ko-KR" sz="2800" dirty="0" smtClean="0"/>
              <a:t>0,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1, </a:t>
            </a:r>
            <a:r>
              <a:rPr lang="ko-KR" altLang="en-US" sz="2800" dirty="0" err="1" smtClean="0"/>
              <a:t>두번째가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-1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리스트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18484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마지막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다음에 원소를 추가하는 </a:t>
            </a:r>
            <a:r>
              <a:rPr lang="ko-KR" altLang="en-US" sz="2800" dirty="0" err="1" smtClean="0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이 개수를 나타내는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위치를 확인하고 삭제하는 </a:t>
            </a:r>
            <a:r>
              <a:rPr lang="ko-KR" altLang="en-US" sz="2800" dirty="0" err="1" smtClean="0"/>
              <a:t>메소드임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default</a:t>
            </a:r>
            <a:r>
              <a:rPr lang="ko-KR" altLang="en-US" sz="2800" dirty="0" smtClean="0"/>
              <a:t>가 항상 </a:t>
            </a:r>
            <a:r>
              <a:rPr lang="en-US" altLang="ko-KR" sz="2800" dirty="0" smtClean="0"/>
              <a:t>last </a:t>
            </a:r>
            <a:r>
              <a:rPr lang="ko-KR" altLang="en-US" sz="2800" dirty="0" smtClean="0"/>
              <a:t>위치이며 위치를 주면 삭제함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기준으로 삭제하는 </a:t>
            </a:r>
            <a:r>
              <a:rPr lang="ko-KR" altLang="en-US" sz="2800" dirty="0" err="1" smtClean="0"/>
              <a:t>메소드로써</a:t>
            </a:r>
            <a:r>
              <a:rPr lang="ko-KR" altLang="en-US" sz="2800" dirty="0" smtClean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complex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complex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414908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imag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허수부문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conjugate ()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켤레복소수 구하기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0400"/>
            <a:ext cx="2495550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</a:t>
            </a:r>
            <a:r>
              <a:rPr lang="ko-KR" altLang="en-US" dirty="0"/>
              <a:t> </a:t>
            </a:r>
            <a:r>
              <a:rPr lang="ko-KR" altLang="en-US" dirty="0" smtClean="0"/>
              <a:t>내의 위치를 지정해서 원소를 넣을 때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오류가 발생하지만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벗어나면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9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list.sort</a:t>
            </a:r>
            <a:r>
              <a:rPr lang="en-US" altLang="ko-KR" dirty="0" smtClean="0"/>
              <a:t>(key=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함수처리된</a:t>
            </a:r>
            <a:r>
              <a:rPr lang="ko-KR" altLang="en-US" dirty="0" smtClean="0"/>
              <a:t> 결과를 기준으로 소트를 진행함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올림차순별이</a:t>
            </a:r>
            <a:r>
              <a:rPr lang="ko-KR" altLang="en-US" dirty="0" smtClean="0"/>
              <a:t> 기본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리스트 구성에 따라 값을 계산처리</a:t>
            </a:r>
            <a:endParaRPr lang="ko-KR" altLang="en-US" b="1" u="sng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LIFO(last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queue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FIFO(first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reverse,pop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smtClean="0"/>
              <a:t>pop() </a:t>
            </a:r>
            <a:r>
              <a:rPr lang="ko-KR" altLang="en-US" sz="1200" dirty="0" smtClean="0"/>
              <a:t>인자에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을 부여하면 첫 원소가 제거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원소들위</a:t>
            </a:r>
            <a:r>
              <a:rPr lang="ko-KR" altLang="en-US" dirty="0" smtClean="0"/>
              <a:t> 위치를 반대방향으로 바꾸는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문자열 삽입 위치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Bisect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 내의 특정 원소가 삽입될   인덱스의 위치를  확인하는데 사용</a:t>
            </a:r>
            <a:r>
              <a:rPr lang="en-US" altLang="ko-KR" dirty="0" smtClean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list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리스트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그리스 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644008" y="2677582"/>
            <a:ext cx="3888432" cy="3703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altLang="ko-KR" sz="1800" dirty="0"/>
              <a:t>Α/α(</a:t>
            </a:r>
            <a:r>
              <a:rPr lang="ko-KR" altLang="en-US" sz="1800" dirty="0"/>
              <a:t>알파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Β/β(</a:t>
            </a:r>
            <a:r>
              <a:rPr lang="ko-KR" altLang="en-US" sz="1800" dirty="0"/>
              <a:t>베타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Γ/γ(</a:t>
            </a:r>
            <a:r>
              <a:rPr lang="ko-KR" altLang="en-US" sz="1800" dirty="0"/>
              <a:t>감마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Δ/δ(</a:t>
            </a:r>
            <a:r>
              <a:rPr lang="ko-KR" altLang="en-US" sz="1800" dirty="0"/>
              <a:t>델타</a:t>
            </a:r>
            <a:r>
              <a:rPr lang="en-US" altLang="ko-KR" sz="1800" dirty="0"/>
              <a:t>) </a:t>
            </a:r>
            <a:r>
              <a:rPr lang="el-GR" altLang="ko-KR" sz="1800" dirty="0"/>
              <a:t>Ε/ε(</a:t>
            </a:r>
            <a:r>
              <a:rPr lang="ko-KR" altLang="en-US" sz="1800" dirty="0" err="1"/>
              <a:t>엡실론</a:t>
            </a:r>
            <a:r>
              <a:rPr lang="en-US" altLang="ko-KR" sz="1800" dirty="0"/>
              <a:t>) </a:t>
            </a:r>
            <a:r>
              <a:rPr lang="el-GR" altLang="ko-KR" sz="1800" dirty="0"/>
              <a:t>Ζ/ζ(</a:t>
            </a:r>
            <a:r>
              <a:rPr lang="ko-KR" altLang="en-US" sz="1800" dirty="0" err="1"/>
              <a:t>제타</a:t>
            </a:r>
            <a:r>
              <a:rPr lang="en-US" altLang="ko-KR" sz="1800" dirty="0"/>
              <a:t>)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l-GR" altLang="ko-KR" sz="1800" dirty="0" smtClean="0"/>
              <a:t>Η/η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에타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Θ/θ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쎄타</a:t>
            </a:r>
            <a:r>
              <a:rPr lang="en-US" altLang="ko-KR" sz="1800" dirty="0"/>
              <a:t>) </a:t>
            </a:r>
            <a:r>
              <a:rPr lang="el-GR" altLang="ko-KR" sz="1800" dirty="0"/>
              <a:t>Ι/ι(</a:t>
            </a:r>
            <a:r>
              <a:rPr lang="ko-KR" altLang="en-US" sz="1800" dirty="0" err="1"/>
              <a:t>요타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Κ/κ(</a:t>
            </a:r>
            <a:r>
              <a:rPr lang="ko-KR" altLang="en-US" sz="1800" dirty="0" err="1"/>
              <a:t>카파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Λ/λ(</a:t>
            </a:r>
            <a:r>
              <a:rPr lang="ko-KR" altLang="en-US" sz="1800" dirty="0"/>
              <a:t>람다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Μ/μ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뮤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</a:p>
          <a:p>
            <a:pPr marL="0" indent="0">
              <a:buNone/>
            </a:pPr>
            <a:r>
              <a:rPr lang="el-GR" altLang="ko-KR" sz="1800" dirty="0" smtClean="0"/>
              <a:t>Ν/ν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뉴</a:t>
            </a:r>
            <a:r>
              <a:rPr lang="en-US" altLang="ko-KR" sz="1800" dirty="0"/>
              <a:t>) </a:t>
            </a:r>
            <a:r>
              <a:rPr lang="el-GR" altLang="ko-KR" sz="1800" dirty="0"/>
              <a:t>Ξ/ξ(</a:t>
            </a:r>
            <a:r>
              <a:rPr lang="ko-KR" altLang="en-US" sz="1800" dirty="0" err="1"/>
              <a:t>크시</a:t>
            </a:r>
            <a:r>
              <a:rPr lang="en-US" altLang="ko-KR" sz="1800" dirty="0"/>
              <a:t>) </a:t>
            </a:r>
            <a:r>
              <a:rPr lang="el-GR" altLang="ko-KR" sz="1800" dirty="0"/>
              <a:t>Ο/ο(</a:t>
            </a:r>
            <a:r>
              <a:rPr lang="ko-KR" altLang="en-US" sz="1800" dirty="0" err="1"/>
              <a:t>오미크론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Π/π(</a:t>
            </a:r>
            <a:r>
              <a:rPr lang="ko-KR" altLang="en-US" sz="1800" dirty="0"/>
              <a:t>피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Ρ/ρ</a:t>
            </a:r>
            <a:r>
              <a:rPr lang="el-GR" altLang="ko-KR" sz="1800" dirty="0"/>
              <a:t>(</a:t>
            </a:r>
            <a:r>
              <a:rPr lang="ko-KR" altLang="en-US" sz="1800" dirty="0" err="1"/>
              <a:t>로우</a:t>
            </a:r>
            <a:r>
              <a:rPr lang="en-US" altLang="ko-KR" sz="1800" dirty="0"/>
              <a:t>) </a:t>
            </a:r>
            <a:r>
              <a:rPr lang="en-US" altLang="ko-KR" sz="1800" dirty="0" smtClean="0"/>
              <a:t> </a:t>
            </a:r>
            <a:r>
              <a:rPr lang="el-GR" altLang="ko-KR" sz="1800" dirty="0" smtClean="0"/>
              <a:t>Σ/σ</a:t>
            </a:r>
            <a:r>
              <a:rPr lang="el-GR" altLang="ko-KR" sz="1800" dirty="0"/>
              <a:t>(</a:t>
            </a:r>
            <a:r>
              <a:rPr lang="ko-KR" altLang="en-US" sz="1800" dirty="0" err="1"/>
              <a:t>씨그마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Τ/τ(</a:t>
            </a:r>
            <a:r>
              <a:rPr lang="ko-KR" altLang="en-US" sz="1800" dirty="0" err="1"/>
              <a:t>타우</a:t>
            </a:r>
            <a:r>
              <a:rPr lang="en-US" altLang="ko-KR" sz="1800" dirty="0"/>
              <a:t>) </a:t>
            </a:r>
            <a:r>
              <a:rPr lang="el-GR" altLang="ko-KR" sz="1800" dirty="0"/>
              <a:t>Υ/υ(</a:t>
            </a:r>
            <a:r>
              <a:rPr lang="ko-KR" altLang="en-US" sz="1800" dirty="0" err="1"/>
              <a:t>윕실론</a:t>
            </a:r>
            <a:r>
              <a:rPr lang="en-US" altLang="ko-KR" sz="1800" dirty="0" smtClean="0"/>
              <a:t>)  </a:t>
            </a:r>
            <a:r>
              <a:rPr lang="el-GR" altLang="ko-KR" sz="1800" dirty="0"/>
              <a:t>Φ/φ(</a:t>
            </a:r>
            <a:r>
              <a:rPr lang="ko-KR" altLang="en-US" sz="1800" dirty="0"/>
              <a:t>휘</a:t>
            </a:r>
            <a:r>
              <a:rPr lang="en-US" altLang="ko-KR" sz="1800" dirty="0" smtClean="0"/>
              <a:t>) </a:t>
            </a:r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l-GR" altLang="ko-KR" sz="1800" dirty="0"/>
              <a:t>Χ/χ(</a:t>
            </a:r>
            <a:r>
              <a:rPr lang="ko-KR" altLang="en-US" sz="1800" dirty="0"/>
              <a:t>키 또는 </a:t>
            </a:r>
            <a:r>
              <a:rPr lang="ko-KR" altLang="en-US" sz="1800" dirty="0" err="1"/>
              <a:t>카이</a:t>
            </a:r>
            <a:r>
              <a:rPr lang="en-US" altLang="ko-KR" sz="1800" dirty="0"/>
              <a:t>) </a:t>
            </a:r>
            <a:r>
              <a:rPr lang="el-GR" altLang="ko-KR" sz="1800" dirty="0"/>
              <a:t>Ψ/ψ(</a:t>
            </a:r>
            <a:r>
              <a:rPr lang="ko-KR" altLang="en-US" sz="1800" dirty="0" err="1"/>
              <a:t>프시</a:t>
            </a:r>
            <a:r>
              <a:rPr lang="en-US" altLang="ko-KR" sz="1800" dirty="0"/>
              <a:t>) </a:t>
            </a:r>
            <a:r>
              <a:rPr lang="el-GR" altLang="ko-KR" sz="1800" dirty="0"/>
              <a:t>Ω/ω(</a:t>
            </a:r>
            <a:r>
              <a:rPr lang="ko-KR" altLang="en-US" sz="1800" dirty="0"/>
              <a:t>오메가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7582"/>
            <a:ext cx="3562350" cy="341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분수계산하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Sequence  type</a:t>
            </a:r>
            <a:br>
              <a:rPr lang="en-US" altLang="ko-KR" sz="6000" dirty="0" smtClean="0"/>
            </a:br>
            <a:r>
              <a:rPr lang="en-US" altLang="ko-KR" sz="6000" dirty="0" smtClean="0"/>
              <a:t>(Index/slice)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</a:t>
            </a:r>
            <a:r>
              <a:rPr lang="ko-KR" altLang="en-US" dirty="0" smtClean="0"/>
              <a:t>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값들의 위치를 검색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변수에는 </a:t>
            </a:r>
            <a:r>
              <a:rPr lang="en-US" altLang="ko-KR" dirty="0" smtClean="0"/>
              <a:t>Sequence Instance</a:t>
            </a:r>
            <a:r>
              <a:rPr lang="ko-KR" altLang="en-US" dirty="0" smtClean="0"/>
              <a:t>이 참조를 가지고 있고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이용하여 값들의 위치를 검색하고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로 접근해서 갱신이 불가하므로 별도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변경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407093"/>
            <a:ext cx="5076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enumerater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와 값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(enumerate)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값도 활용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Slice()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모든버전용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9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범위 내에서만 처리됨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버전에 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 smtClean="0"/>
              <a:t>get/set/del item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/list/tuple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생성된 자료에 대해 검색하고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 </a:t>
            </a:r>
            <a:r>
              <a:rPr lang="ko-KR" altLang="en-US" sz="2800" dirty="0"/>
              <a:t>등</a:t>
            </a:r>
            <a:r>
              <a:rPr lang="ko-KR" altLang="en-US" sz="2800" dirty="0" smtClean="0"/>
              <a:t>은 갱신과 삭제가 가능한 내부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참조</a:t>
            </a:r>
            <a:endParaRPr lang="en-US" altLang="ko-KR" dirty="0" smtClean="0"/>
          </a:p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값으로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6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0670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get/set/del slice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python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버전일 경우에만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타입에 대한 </a:t>
            </a:r>
            <a:r>
              <a:rPr lang="en-US" altLang="ko-KR" sz="2800" dirty="0" smtClean="0"/>
              <a:t>slicing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(item</a:t>
            </a:r>
            <a:r>
              <a:rPr lang="ko-KR" altLang="en-US" sz="2800" dirty="0" smtClean="0"/>
              <a:t>으로 통합됨</a:t>
            </a:r>
            <a:r>
              <a:rPr lang="en-US" altLang="ko-KR" sz="2800" dirty="0" smtClean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9</a:t>
            </a:r>
            <a:r>
              <a:rPr lang="en-US" altLang="ko-KR" sz="9600" dirty="0" smtClean="0"/>
              <a:t>. </a:t>
            </a:r>
            <a:r>
              <a:rPr lang="ko-KR" altLang="en-US" sz="9600" dirty="0" smtClean="0"/>
              <a:t>집합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집합 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집합이</a:t>
            </a:r>
            <a:r>
              <a:rPr lang="ko-KR" altLang="en-US" dirty="0"/>
              <a:t>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집합</a:t>
            </a:r>
            <a:r>
              <a:rPr lang="en-US" altLang="ko-KR" dirty="0"/>
              <a:t>(</a:t>
            </a:r>
            <a:r>
              <a:rPr lang="ko-KR" altLang="en-US" dirty="0"/>
              <a:t>集合</a:t>
            </a:r>
            <a:r>
              <a:rPr lang="en-US" altLang="ko-KR" dirty="0"/>
              <a:t>, set)</a:t>
            </a:r>
            <a:r>
              <a:rPr lang="ko-KR" altLang="en-US" dirty="0"/>
              <a:t>은 어떤 조건이 주어졌을 때</a:t>
            </a:r>
            <a:r>
              <a:rPr lang="en-US" altLang="ko-KR" dirty="0"/>
              <a:t>, </a:t>
            </a:r>
            <a:r>
              <a:rPr lang="ko-KR" altLang="en-US" dirty="0"/>
              <a:t>그 조건이 가리키는 대상이 분명한 것들의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집합은 서로 구별되는 대상들을 순서와 무관하게 모은 것이다</a:t>
            </a:r>
            <a:r>
              <a:rPr lang="en-US" altLang="ko-KR" dirty="0"/>
              <a:t>. </a:t>
            </a:r>
            <a:r>
              <a:rPr lang="ko-KR" altLang="en-US" dirty="0"/>
              <a:t>이때 집합에 속하는 각각의 대상들은 집합의 원소라고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원소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집합을 이루는 대상 하나하나를 그 집합의 원소 또는 원이라고 한다</a:t>
            </a:r>
            <a:r>
              <a:rPr lang="en-US" altLang="ko-KR" dirty="0"/>
              <a:t>. </a:t>
            </a:r>
            <a:r>
              <a:rPr lang="ko-KR" altLang="en-US" dirty="0"/>
              <a:t>또 어떤 것이 집합의 원소일 때 그것은 그 집합에 </a:t>
            </a:r>
            <a:r>
              <a:rPr lang="ko-KR" altLang="en-US" dirty="0" err="1"/>
              <a:t>속한다라고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집합표기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집합에 들어있는 원소들을 직접 나열하는 방식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7721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5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조건제시법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원소들을 구체적으로 설명하는 대신에</a:t>
            </a:r>
            <a:r>
              <a:rPr lang="en-US" altLang="ko-KR" dirty="0"/>
              <a:t>, </a:t>
            </a:r>
            <a:r>
              <a:rPr lang="ko-KR" altLang="en-US" dirty="0"/>
              <a:t>원소들의 논리적 관계를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3" y="3805190"/>
            <a:ext cx="3209925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12976"/>
            <a:ext cx="5060454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6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집합의 원소 표기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거듭제곱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/</a:t>
            </a:r>
            <a:r>
              <a:rPr lang="ko-KR" altLang="en-US" sz="6000" dirty="0" smtClean="0"/>
              <a:t>제곱근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집합의 원소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집합의 원소 유무를 확인하는 방법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86" y="4549688"/>
            <a:ext cx="7461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53136"/>
            <a:ext cx="720080" cy="46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3856817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집합의 원소일 경우</a:t>
            </a:r>
            <a:endParaRPr lang="ko-KR" altLang="en-US" sz="14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427984" y="383807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집합의 원소가 아닐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2326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부분집합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집합 </a:t>
            </a:r>
            <a:r>
              <a:rPr lang="en-US" altLang="ko-KR" dirty="0"/>
              <a:t>B</a:t>
            </a:r>
            <a:r>
              <a:rPr lang="ko-KR" altLang="en-US" dirty="0"/>
              <a:t>의 부분집합</a:t>
            </a:r>
            <a:r>
              <a:rPr lang="en-US" altLang="ko-KR" dirty="0"/>
              <a:t>(</a:t>
            </a:r>
            <a:r>
              <a:rPr lang="ko-KR" altLang="en-US" dirty="0"/>
              <a:t>部分集合</a:t>
            </a:r>
            <a:r>
              <a:rPr lang="en-US" altLang="ko-KR" dirty="0"/>
              <a:t>, </a:t>
            </a:r>
            <a:r>
              <a:rPr lang="en-US" altLang="ko-KR" dirty="0" smtClean="0"/>
              <a:t>subset</a:t>
            </a:r>
            <a:r>
              <a:rPr lang="en-US" altLang="ko-KR" dirty="0"/>
              <a:t>) A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모든 원소가 </a:t>
            </a:r>
            <a:r>
              <a:rPr lang="en-US" altLang="ko-KR" dirty="0"/>
              <a:t>B</a:t>
            </a:r>
            <a:r>
              <a:rPr lang="ko-KR" altLang="en-US" dirty="0"/>
              <a:t>에도 속하는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관계를 주로 </a:t>
            </a:r>
            <a:r>
              <a:rPr lang="en-US" altLang="ko-KR" dirty="0"/>
              <a:t>A ⊆ B</a:t>
            </a:r>
            <a:r>
              <a:rPr lang="ko-KR" altLang="en-US" dirty="0"/>
              <a:t>라 표기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3717032"/>
            <a:ext cx="2771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부분집합의 개수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집합에 대한 부분집합의 개수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39" y="2852936"/>
            <a:ext cx="529624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1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합집합 교집합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합집합 </a:t>
            </a:r>
            <a:r>
              <a:rPr lang="en-US" altLang="ko-KR" i="1" dirty="0"/>
              <a:t>A</a:t>
            </a:r>
            <a:r>
              <a:rPr lang="ko-KR" altLang="en-US" dirty="0"/>
              <a:t> ∪ </a:t>
            </a:r>
            <a:r>
              <a:rPr lang="en-US" altLang="ko-KR" i="1" dirty="0"/>
              <a:t>B</a:t>
            </a:r>
            <a:r>
              <a:rPr lang="ko-KR" altLang="en-US" dirty="0"/>
              <a:t>는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 속하거나 </a:t>
            </a:r>
            <a:r>
              <a:rPr lang="en-US" altLang="ko-KR" i="1" dirty="0"/>
              <a:t>B</a:t>
            </a:r>
            <a:r>
              <a:rPr lang="ko-KR" altLang="en-US" dirty="0"/>
              <a:t>에 속하는 원소들로 이루어진 집합이다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3257550"/>
            <a:ext cx="23526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62" y="4077072"/>
            <a:ext cx="40100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두 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교집합은 </a:t>
            </a:r>
            <a:r>
              <a:rPr lang="en-US" altLang="ko-KR" i="1" dirty="0"/>
              <a:t>A</a:t>
            </a:r>
            <a:r>
              <a:rPr lang="ko-KR" altLang="en-US" dirty="0"/>
              <a:t> ∩ </a:t>
            </a:r>
            <a:r>
              <a:rPr lang="en-US" altLang="ko-KR" i="1" dirty="0"/>
              <a:t>B</a:t>
            </a:r>
            <a:r>
              <a:rPr lang="ko-KR" altLang="en-US" dirty="0"/>
              <a:t>로 표기하며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에도 속하고 </a:t>
            </a:r>
            <a:r>
              <a:rPr lang="en-US" altLang="ko-KR" i="1" dirty="0"/>
              <a:t>B</a:t>
            </a:r>
            <a:r>
              <a:rPr lang="ko-KR" altLang="en-US" dirty="0"/>
              <a:t>에도 속하는 원소들을 골라놓은 집합을 뜻한다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4221088"/>
            <a:ext cx="41814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3257550"/>
            <a:ext cx="2314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8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여집합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</a:t>
            </a:r>
            <a:r>
              <a:rPr lang="ko-KR" altLang="en-US" dirty="0" smtClean="0"/>
              <a:t>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여집합</a:t>
            </a:r>
            <a:r>
              <a:rPr lang="en-US" altLang="ko-KR" dirty="0"/>
              <a:t>(</a:t>
            </a:r>
            <a:r>
              <a:rPr lang="ko-KR" altLang="en-US" dirty="0"/>
              <a:t>餘集合</a:t>
            </a:r>
            <a:r>
              <a:rPr lang="en-US" altLang="ko-KR" dirty="0"/>
              <a:t>, </a:t>
            </a:r>
            <a:r>
              <a:rPr lang="ko-KR" altLang="en-US" dirty="0"/>
              <a:t>또는 보집합</a:t>
            </a:r>
            <a:r>
              <a:rPr lang="en-US" altLang="ko-KR" dirty="0"/>
              <a:t>(</a:t>
            </a:r>
            <a:r>
              <a:rPr lang="ko-KR" altLang="en-US" dirty="0"/>
              <a:t>補集合</a:t>
            </a:r>
            <a:r>
              <a:rPr lang="en-US" altLang="ko-KR" dirty="0"/>
              <a:t>), complement </a:t>
            </a:r>
            <a:r>
              <a:rPr lang="en-US" altLang="ko-KR" dirty="0" smtClean="0"/>
              <a:t>set)</a:t>
            </a:r>
            <a:r>
              <a:rPr lang="ko-KR" altLang="en-US" dirty="0" err="1" smtClean="0"/>
              <a:t>은전체집합</a:t>
            </a:r>
            <a:r>
              <a:rPr lang="ko-KR" altLang="en-US" dirty="0" smtClean="0"/>
              <a:t> </a:t>
            </a:r>
            <a:r>
              <a:rPr lang="en-US" altLang="ko-KR" dirty="0"/>
              <a:t>U</a:t>
            </a:r>
            <a:r>
              <a:rPr lang="ko-KR" altLang="en-US" dirty="0"/>
              <a:t>가 정의되었을 때</a:t>
            </a:r>
            <a:r>
              <a:rPr lang="en-US" altLang="ko-KR" dirty="0"/>
              <a:t>, </a:t>
            </a:r>
            <a:r>
              <a:rPr lang="ko-KR" altLang="en-US" dirty="0"/>
              <a:t>그의 부분집합 집합 </a:t>
            </a:r>
            <a:r>
              <a:rPr lang="en-US" altLang="ko-KR" dirty="0"/>
              <a:t>A</a:t>
            </a:r>
            <a:r>
              <a:rPr lang="ko-KR" altLang="en-US" dirty="0"/>
              <a:t>의 여집합은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C </a:t>
            </a:r>
            <a:r>
              <a:rPr lang="ko-KR" altLang="en-US" dirty="0" smtClean="0"/>
              <a:t>표기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3214688"/>
            <a:ext cx="1771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30575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5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두집합의</a:t>
            </a:r>
            <a:r>
              <a:rPr lang="ko-KR" altLang="en-US" dirty="0" smtClean="0"/>
              <a:t> 합집합의 여집합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전체 집합에서 두 집합의 합집합의 여집합은 두 집합의 여집합의 교집합과 동일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18859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3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거듭제곱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두집합</a:t>
            </a:r>
            <a:r>
              <a:rPr lang="ko-KR" altLang="en-US" dirty="0" err="1"/>
              <a:t>의</a:t>
            </a:r>
            <a:r>
              <a:rPr lang="ko-KR" altLang="en-US" dirty="0" smtClean="0"/>
              <a:t> 교집합의 여집합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전체 집합에서 두 집합의 교집합의 여집합은 두 집합의 여집합의 합집합과 동일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8890"/>
            <a:ext cx="18764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71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차집합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차집합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차집합</a:t>
            </a:r>
            <a:r>
              <a:rPr lang="en-US" altLang="ko-KR" dirty="0"/>
              <a:t>(</a:t>
            </a:r>
            <a:r>
              <a:rPr lang="ko-KR" altLang="en-US" dirty="0" err="1"/>
              <a:t>差集合</a:t>
            </a:r>
            <a:r>
              <a:rPr lang="en-US" altLang="ko-KR" dirty="0"/>
              <a:t>, relative complement, set difference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집합 </a:t>
            </a:r>
            <a:r>
              <a:rPr lang="en-US" altLang="ko-KR" dirty="0"/>
              <a:t>B</a:t>
            </a:r>
            <a:r>
              <a:rPr lang="ko-KR" altLang="en-US" dirty="0"/>
              <a:t>에 대한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en-US" altLang="ko-KR" dirty="0"/>
              <a:t>B ∖ A </a:t>
            </a:r>
            <a:r>
              <a:rPr lang="ko-KR" altLang="en-US" dirty="0"/>
              <a:t>또는 </a:t>
            </a:r>
            <a:r>
              <a:rPr lang="en-US" altLang="ko-KR" dirty="0"/>
              <a:t>B - A</a:t>
            </a:r>
            <a:r>
              <a:rPr lang="ko-KR" altLang="en-US" dirty="0"/>
              <a:t>로 표기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67240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75" y="3582955"/>
            <a:ext cx="2105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집합의 추이적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추이적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집합 </a:t>
            </a:r>
            <a:r>
              <a:rPr lang="en-US" altLang="ko-KR" dirty="0" smtClean="0"/>
              <a:t>A, B, C</a:t>
            </a:r>
            <a:r>
              <a:rPr lang="ko-KR" altLang="en-US" dirty="0" smtClean="0"/>
              <a:t> </a:t>
            </a:r>
            <a:r>
              <a:rPr lang="ko-KR" altLang="en-US" dirty="0"/>
              <a:t>대하여 정의된 이항관계 </a:t>
            </a:r>
            <a:r>
              <a:rPr lang="ko-KR" altLang="en-US" dirty="0" smtClean="0"/>
              <a:t>추이적 </a:t>
            </a:r>
            <a:r>
              <a:rPr lang="ko-KR" altLang="en-US" dirty="0"/>
              <a:t>관계</a:t>
            </a:r>
            <a:r>
              <a:rPr lang="en-US" altLang="ko-KR" dirty="0"/>
              <a:t>(</a:t>
            </a:r>
            <a:r>
              <a:rPr lang="ko-KR" altLang="en-US" dirty="0" err="1"/>
              <a:t>推移的關係</a:t>
            </a:r>
            <a:r>
              <a:rPr lang="en-US" altLang="ko-KR" dirty="0"/>
              <a:t>, </a:t>
            </a:r>
            <a:r>
              <a:rPr lang="en-US" altLang="ko-KR" dirty="0" smtClean="0"/>
              <a:t>transitive </a:t>
            </a:r>
            <a:r>
              <a:rPr lang="en-US" altLang="ko-KR" dirty="0"/>
              <a:t>relation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365104"/>
            <a:ext cx="21907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5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en-US" altLang="ko-KR" sz="6000" dirty="0" smtClean="0"/>
              <a:t> set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거듭제곱은 이항 연산으로</a:t>
            </a:r>
            <a:r>
              <a:rPr lang="en-US" altLang="ko-KR" dirty="0"/>
              <a:t>, </a:t>
            </a:r>
            <a:r>
              <a:rPr lang="ko-KR" altLang="en-US" dirty="0"/>
              <a:t>하나의 수를 여러 번 곱하는 연산을 의미한다</a:t>
            </a:r>
            <a:r>
              <a:rPr lang="en-US" altLang="ko-KR" dirty="0"/>
              <a:t>. </a:t>
            </a:r>
            <a:r>
              <a:rPr lang="ko-KR" altLang="en-US" dirty="0"/>
              <a:t>기호로는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n </a:t>
            </a:r>
            <a:r>
              <a:rPr lang="ko-KR" altLang="en-US" dirty="0" smtClean="0"/>
              <a:t>으로 </a:t>
            </a:r>
            <a:r>
              <a:rPr lang="ko-KR" altLang="en-US" dirty="0"/>
              <a:t>표기하며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a</a:t>
            </a:r>
            <a:r>
              <a:rPr lang="ko-KR" altLang="en-US" dirty="0"/>
              <a:t>를 밑</a:t>
            </a:r>
            <a:r>
              <a:rPr lang="en-US" altLang="ko-KR" dirty="0"/>
              <a:t>, </a:t>
            </a:r>
            <a:r>
              <a:rPr lang="en-US" altLang="ko-KR" dirty="0" smtClean="0"/>
              <a:t>n</a:t>
            </a:r>
            <a:r>
              <a:rPr lang="ko-KR" altLang="en-US" dirty="0"/>
              <a:t>을 지수라고 한다</a:t>
            </a:r>
            <a:r>
              <a:rPr lang="en-US" altLang="ko-KR" dirty="0"/>
              <a:t>.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1088"/>
            <a:ext cx="158417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809730"/>
            <a:ext cx="5616624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결과인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연산자를 지원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FrozenSet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FrozenSet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타입이므로 생성 후 원소를 추가나 삭제가 </a:t>
            </a:r>
            <a:r>
              <a:rPr lang="ko-KR" altLang="en-US" dirty="0"/>
              <a:t>불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b="1" u="sng" dirty="0" smtClean="0"/>
              <a:t>생성 이후 변경 불가</a:t>
            </a:r>
            <a:endParaRPr lang="ko-KR" altLang="en-US" b="1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 </a:t>
            </a:r>
            <a:r>
              <a:rPr lang="ko-KR" altLang="en-US" dirty="0" smtClean="0"/>
              <a:t>내장함</a:t>
            </a:r>
            <a:r>
              <a:rPr lang="ko-KR" altLang="en-US" dirty="0"/>
              <a:t>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47711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6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42251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32649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/>
                <a:gridCol w="1536173"/>
                <a:gridCol w="3600400"/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지수가 음수이면 기존 거듭제곱이 역수가 되가 분수인 경우는 제곱근 표현이 됨</a:t>
            </a:r>
            <a:endParaRPr lang="en-US" altLang="ko-KR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33" y="4626875"/>
            <a:ext cx="100012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03453"/>
            <a:ext cx="1152525" cy="63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음수인  경우</a:t>
            </a:r>
            <a:endParaRPr lang="ko-KR" alt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 분수인  경우</a:t>
            </a:r>
            <a:endParaRPr lang="ko-KR" altLang="en-US" b="1" u="sng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타입내부 점검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object, type,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된 것을 비교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09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타입이므로 생성 후 원소에 대한 연산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 추가하는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합집합한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/>
              <a:t>:</a:t>
            </a:r>
            <a:r>
              <a:rPr lang="en-US" altLang="ko-KR" dirty="0" err="1" smtClean="0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교집합한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집합이 매치되지 않는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차집합한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sz="3100" dirty="0" err="1" smtClean="0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원소를 빼고 양쪽 집합이  매치되지 않는 원소만 남기는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동일한 원소를 추가해도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기준에 따라 변경되지 않음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위치 별로 삭제하는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성질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반복적인 곱하기와 나누기 처리를 하므로 아래의 성질을 준수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5696" y="3558141"/>
            <a:ext cx="5657462" cy="1983102"/>
            <a:chOff x="2123728" y="3558141"/>
            <a:chExt cx="5657462" cy="1983102"/>
          </a:xfrm>
        </p:grpSpPr>
        <p:pic>
          <p:nvPicPr>
            <p:cNvPr id="1792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390" y="3558141"/>
              <a:ext cx="5638800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941168"/>
              <a:ext cx="44958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131840" y="4869160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전부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set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10.</a:t>
            </a:r>
            <a:r>
              <a:rPr lang="ko-KR" altLang="en-US" sz="9600" dirty="0" smtClean="0"/>
              <a:t>미분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적분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함수의 극한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극한</a:t>
            </a:r>
            <a:r>
              <a:rPr lang="en-US" altLang="ko-KR" dirty="0" smtClean="0"/>
              <a:t>( </a:t>
            </a:r>
            <a:r>
              <a:rPr lang="en-US" altLang="ko-KR" dirty="0"/>
              <a:t>limit of a function)</a:t>
            </a:r>
            <a:r>
              <a:rPr lang="ko-KR" altLang="en-US" dirty="0"/>
              <a:t>은 어떤 점에 가까이 다다름에 따른</a:t>
            </a:r>
            <a:r>
              <a:rPr lang="en-US" altLang="ko-KR" dirty="0"/>
              <a:t>, </a:t>
            </a:r>
            <a:r>
              <a:rPr lang="ko-KR" altLang="en-US" dirty="0"/>
              <a:t>함수의 행태에 대한 </a:t>
            </a:r>
            <a:r>
              <a:rPr lang="ko-KR" altLang="en-US" dirty="0" smtClean="0"/>
              <a:t>개념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75" y="4110038"/>
            <a:ext cx="4438650" cy="19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좌극한값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우극한값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그래프에서 </a:t>
            </a:r>
            <a:r>
              <a:rPr lang="ko-KR" altLang="en-US" dirty="0" err="1" smtClean="0"/>
              <a:t>좌축과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우축에서</a:t>
            </a:r>
            <a:r>
              <a:rPr lang="ko-KR" altLang="en-US" dirty="0" smtClean="0"/>
              <a:t> 접근하는 것에 따라 값을 구분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41" y="3645024"/>
            <a:ext cx="273630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25" y="3829794"/>
            <a:ext cx="3724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1901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/>
              <a:t>좌극한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95797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우</a:t>
            </a:r>
            <a:r>
              <a:rPr lang="ko-KR" altLang="en-US" sz="1400" b="1" dirty="0" err="1" smtClean="0"/>
              <a:t>극한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02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연속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대해 다음 세 조건을 만족하면 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에서 연속되므로 연속함수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31242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제곱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극한은 독립 변수가 일정한 값에 한없이 가까워질 때</a:t>
            </a:r>
            <a:r>
              <a:rPr lang="en-US" altLang="ko-KR" dirty="0"/>
              <a:t>, </a:t>
            </a:r>
            <a:r>
              <a:rPr lang="ko-KR" altLang="en-US" dirty="0" err="1"/>
              <a:t>함숫값이</a:t>
            </a:r>
            <a:r>
              <a:rPr lang="ko-KR" altLang="en-US" dirty="0"/>
              <a:t> 한없이 가까워지는 </a:t>
            </a:r>
            <a:r>
              <a:rPr lang="ko-KR" altLang="en-US" dirty="0" smtClean="0"/>
              <a:t>값이 존재하면 수렴한다고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9"/>
            <a:ext cx="501243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성질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극한의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수렴하는 함수들이 존재할 때 함수들의 사칙연산을 처리할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05200"/>
            <a:ext cx="259228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41044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지수가 무한대로 갈 때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크면 무한대이고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무한대로 </a:t>
            </a:r>
            <a:r>
              <a:rPr lang="ko-KR" altLang="en-US" dirty="0" err="1" smtClean="0"/>
              <a:t>갈때</a:t>
            </a:r>
            <a:r>
              <a:rPr lang="ko-KR" altLang="en-US" dirty="0" smtClean="0"/>
              <a:t> 무한대가 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20288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1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극한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극한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limit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</a:t>
            </a:r>
            <a:r>
              <a:rPr lang="ko-KR" altLang="en-US" dirty="0"/>
              <a:t>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극한을 처리하는 함수</a:t>
            </a:r>
            <a:r>
              <a:rPr lang="en-US" altLang="ko-KR" dirty="0" smtClean="0"/>
              <a:t>limit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789040"/>
            <a:ext cx="54292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8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미분</a:t>
            </a:r>
            <a:r>
              <a:rPr lang="en-US" altLang="ko-KR" sz="6000" dirty="0" smtClean="0"/>
              <a:t>(differential)</a:t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ko-KR" altLang="en-US" dirty="0"/>
              <a:t>제곱근</a:t>
            </a:r>
            <a:r>
              <a:rPr lang="en-US" altLang="ko-KR" dirty="0"/>
              <a:t>(</a:t>
            </a:r>
            <a:r>
              <a:rPr lang="ko-KR" altLang="en-US" dirty="0"/>
              <a:t>제곱根</a:t>
            </a:r>
            <a:r>
              <a:rPr lang="en-US" altLang="ko-KR" dirty="0"/>
              <a:t>)</a:t>
            </a:r>
            <a:r>
              <a:rPr lang="ko-KR" altLang="en-US" dirty="0"/>
              <a:t>은 제곱하여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ko-KR" altLang="en-US" dirty="0"/>
              <a:t>되는 실수를 </a:t>
            </a:r>
            <a:r>
              <a:rPr lang="ko-KR" altLang="en-US" dirty="0" smtClean="0"/>
              <a:t>가리키며</a:t>
            </a:r>
            <a:r>
              <a:rPr lang="en-US" altLang="ko-KR" dirty="0" smtClean="0"/>
              <a:t>, </a:t>
            </a:r>
            <a:r>
              <a:rPr lang="ko-KR" altLang="en-US" dirty="0"/>
              <a:t>특히 이 가운데 양의 제곱근을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(x)</a:t>
            </a:r>
            <a:r>
              <a:rPr lang="ko-KR" altLang="en-US" dirty="0" smtClean="0"/>
              <a:t>라고 </a:t>
            </a:r>
            <a:r>
              <a:rPr lang="ko-KR" altLang="en-US" dirty="0"/>
              <a:t>표기하고 </a:t>
            </a:r>
            <a:r>
              <a:rPr lang="en-US" altLang="ko-KR" dirty="0"/>
              <a:t>"</a:t>
            </a:r>
            <a:r>
              <a:rPr lang="ko-KR" altLang="en-US" dirty="0"/>
              <a:t>제곱근 </a:t>
            </a:r>
            <a:r>
              <a:rPr lang="en-US" altLang="ko-KR" dirty="0" smtClean="0"/>
              <a:t>x"(</a:t>
            </a:r>
            <a:r>
              <a:rPr lang="ko-KR" altLang="en-US" dirty="0" smtClean="0"/>
              <a:t>루트 </a:t>
            </a:r>
            <a:r>
              <a:rPr lang="en-US" altLang="ko-KR" dirty="0" smtClean="0"/>
              <a:t>x)</a:t>
            </a:r>
            <a:r>
              <a:rPr lang="ko-KR" altLang="en-US" dirty="0" smtClean="0"/>
              <a:t>라고 </a:t>
            </a:r>
            <a:r>
              <a:rPr lang="ko-KR" altLang="en-US" dirty="0"/>
              <a:t>읽는다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48878"/>
            <a:ext cx="3162300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94109"/>
            <a:ext cx="39814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할선과</a:t>
            </a:r>
            <a:r>
              <a:rPr lang="ko-KR" altLang="en-US" dirty="0" smtClean="0"/>
              <a:t> 접선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할선</a:t>
            </a:r>
            <a:r>
              <a:rPr lang="en-US" altLang="ko-KR" dirty="0"/>
              <a:t>(</a:t>
            </a:r>
            <a:r>
              <a:rPr lang="ko-KR" altLang="en-US" dirty="0" err="1"/>
              <a:t>割線</a:t>
            </a:r>
            <a:r>
              <a:rPr lang="en-US" altLang="ko-KR" dirty="0"/>
              <a:t>, </a:t>
            </a:r>
            <a:r>
              <a:rPr lang="ko-KR" altLang="en-US" dirty="0" smtClean="0"/>
              <a:t>가름선</a:t>
            </a:r>
            <a:r>
              <a:rPr lang="en-US" altLang="ko-KR" dirty="0"/>
              <a:t>)</a:t>
            </a:r>
            <a:r>
              <a:rPr lang="ko-KR" altLang="en-US" dirty="0"/>
              <a:t>은 원 또는 곡선과 두 개 이상의 점에서 만나 그 원이나 곡선을 자르는 </a:t>
            </a:r>
            <a:r>
              <a:rPr lang="ko-KR" altLang="en-US" dirty="0" smtClean="0"/>
              <a:t>직선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1814314" cy="14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접선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접선</a:t>
            </a:r>
            <a:r>
              <a:rPr lang="en-US" altLang="ko-KR" dirty="0"/>
              <a:t>(</a:t>
            </a:r>
            <a:r>
              <a:rPr lang="ko-KR" altLang="en-US" dirty="0"/>
              <a:t>接線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곡선 </a:t>
            </a:r>
            <a:r>
              <a:rPr lang="en-US" altLang="ko-KR" dirty="0" smtClean="0"/>
              <a:t>L</a:t>
            </a:r>
            <a:r>
              <a:rPr lang="ko-KR" altLang="en-US" dirty="0"/>
              <a:t>의 </a:t>
            </a:r>
            <a:r>
              <a:rPr lang="ko-KR" altLang="en-US" dirty="0" smtClean="0"/>
              <a:t>두 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로 정의되는 </a:t>
            </a:r>
            <a:r>
              <a:rPr lang="ko-KR" altLang="en-US" dirty="0" err="1"/>
              <a:t>할선</a:t>
            </a:r>
            <a:r>
              <a:rPr lang="en-US" altLang="ko-KR" dirty="0"/>
              <a:t>AB</a:t>
            </a:r>
            <a:r>
              <a:rPr lang="ko-KR" altLang="en-US" dirty="0"/>
              <a:t>에서 점 </a:t>
            </a:r>
            <a:r>
              <a:rPr lang="en-US" altLang="ko-KR" dirty="0"/>
              <a:t>B</a:t>
            </a:r>
            <a:r>
              <a:rPr lang="ko-KR" altLang="en-US" dirty="0"/>
              <a:t>가 곡선을 따라 점 </a:t>
            </a:r>
            <a:r>
              <a:rPr lang="en-US" altLang="ko-KR" dirty="0"/>
              <a:t>A</a:t>
            </a:r>
            <a:r>
              <a:rPr lang="ko-KR" altLang="en-US" dirty="0"/>
              <a:t>에 한없이 가까워 </a:t>
            </a:r>
            <a:r>
              <a:rPr lang="ko-KR" altLang="en-US" dirty="0" err="1"/>
              <a:t>질때</a:t>
            </a:r>
            <a:r>
              <a:rPr lang="en-US" altLang="ko-KR" dirty="0"/>
              <a:t>, </a:t>
            </a:r>
            <a:r>
              <a:rPr lang="ko-KR" altLang="en-US" dirty="0"/>
              <a:t>이 새로운 선을 곡선</a:t>
            </a:r>
            <a:r>
              <a:rPr lang="en-US" altLang="ko-KR" dirty="0"/>
              <a:t>L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에서 만나는 접선이라 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31028"/>
            <a:ext cx="273630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149080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점과 만나는 점을 접선이고 이 점을 접점이라고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</a:t>
            </a:r>
            <a:r>
              <a:rPr lang="en-US" altLang="ko-KR" dirty="0" smtClean="0"/>
              <a:t>(slope</a:t>
            </a:r>
            <a:r>
              <a:rPr lang="en-US" altLang="ko-KR" dirty="0"/>
              <a:t>)</a:t>
            </a:r>
            <a:r>
              <a:rPr lang="ko-KR" altLang="en-US" dirty="0"/>
              <a:t>는 직선이 기울어진 정도를 나타내는 </a:t>
            </a:r>
            <a:r>
              <a:rPr lang="ko-KR" altLang="en-US" dirty="0" smtClean="0"/>
              <a:t>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04007"/>
            <a:ext cx="27051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323132"/>
            <a:ext cx="3038475" cy="9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8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평균변화율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할선기울기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평균변화율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y=f(x)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(a)), B(</a:t>
            </a:r>
            <a:r>
              <a:rPr lang="en-US" altLang="ko-KR" dirty="0" err="1" smtClean="0"/>
              <a:t>b,f</a:t>
            </a:r>
            <a:r>
              <a:rPr lang="en-US" altLang="ko-KR" dirty="0" smtClean="0"/>
              <a:t>(b))</a:t>
            </a:r>
            <a:r>
              <a:rPr lang="ko-KR" altLang="en-US" dirty="0" smtClean="0"/>
              <a:t>두 정점이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있을 때 </a:t>
            </a:r>
            <a:r>
              <a:rPr lang="ko-KR" altLang="en-US" dirty="0" err="1" smtClean="0"/>
              <a:t>두점간의</a:t>
            </a:r>
            <a:r>
              <a:rPr lang="ko-KR" altLang="en-US" dirty="0" smtClean="0"/>
              <a:t> 변화를 계산하면 곡선 위의 두 점의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4" y="4077072"/>
            <a:ext cx="410314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34386"/>
            <a:ext cx="2170924" cy="19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8" y="3380588"/>
            <a:ext cx="990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54275"/>
            <a:ext cx="31527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8188"/>
            <a:ext cx="1333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3429000"/>
            <a:ext cx="58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일때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71618" y="3429000"/>
            <a:ext cx="116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라고 두면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55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미분 기호 이해하기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17032"/>
            <a:ext cx="37623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미분계수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접선기울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/</a:t>
            </a:r>
            <a:r>
              <a:rPr lang="ko-KR" altLang="en-US" dirty="0" smtClean="0"/>
              <a:t>미분계수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평균변화율의 극한을 취하여 함수 </a:t>
            </a:r>
            <a:r>
              <a:rPr lang="en-US" altLang="ko-KR" dirty="0"/>
              <a:t>f(x)</a:t>
            </a:r>
            <a:r>
              <a:rPr lang="ko-KR" altLang="en-US" dirty="0"/>
              <a:t>의 </a:t>
            </a:r>
            <a:r>
              <a:rPr lang="ko-KR" altLang="en-US" b="1" dirty="0"/>
              <a:t>특정 지점 </a:t>
            </a:r>
            <a:r>
              <a:rPr lang="en-US" altLang="ko-KR" b="1" dirty="0"/>
              <a:t>x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변화량</a:t>
            </a:r>
            <a:r>
              <a:rPr lang="ko-KR" altLang="en-US" dirty="0"/>
              <a:t> </a:t>
            </a:r>
            <a:r>
              <a:rPr lang="en-US" altLang="ko-KR" dirty="0" err="1" smtClean="0"/>
              <a:t>Δx</a:t>
            </a:r>
            <a:r>
              <a:rPr lang="ko-KR" altLang="en-US" dirty="0" smtClean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수렴할 때의 </a:t>
            </a:r>
            <a:r>
              <a:rPr lang="ko-KR" altLang="en-US" dirty="0" smtClean="0"/>
              <a:t>변화율을 순간변화율 즉 미분계수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17032"/>
            <a:ext cx="42767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5" y="3830703"/>
            <a:ext cx="3238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02328"/>
            <a:ext cx="4392489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5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집합기호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24944"/>
            <a:ext cx="403244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3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수치적인 표현으로는 지수 표현을 </a:t>
            </a:r>
            <a:r>
              <a:rPr lang="ko-KR" altLang="en-US" dirty="0" err="1" smtClean="0"/>
              <a:t>분수식으로</a:t>
            </a:r>
            <a:r>
              <a:rPr lang="ko-KR" altLang="en-US" dirty="0" smtClean="0"/>
              <a:t> 나타내면 됨 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1/2</a:t>
            </a:r>
            <a:r>
              <a:rPr lang="ko-KR" altLang="en-US" dirty="0" smtClean="0"/>
              <a:t>로 표현 </a:t>
            </a:r>
            <a:endParaRPr lang="en-US" altLang="ko-KR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971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접점의 기울기를 구하기 위한 흐름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22005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53" y="3822005"/>
            <a:ext cx="1828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22005"/>
            <a:ext cx="17621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3356992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평균변화율 구하</a:t>
            </a:r>
            <a:r>
              <a:rPr lang="ko-KR" altLang="en-US" sz="1400" dirty="0"/>
              <a:t>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9445" y="3358074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미분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25145" y="3510473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순가변화율</a:t>
            </a:r>
            <a:r>
              <a:rPr lang="ko-KR" altLang="en-US" sz="1400" dirty="0" smtClean="0"/>
              <a:t> 구하</a:t>
            </a:r>
            <a:r>
              <a:rPr lang="ko-KR" altLang="en-US" sz="1400" dirty="0"/>
              <a:t>기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2915816" y="4353803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651516" y="4315718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45" y="5578896"/>
            <a:ext cx="1905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42571"/>
            <a:ext cx="1438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B</a:t>
            </a:r>
            <a:r>
              <a:rPr lang="ko-KR" altLang="en-US" dirty="0" smtClean="0"/>
              <a:t>점에서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점으로 이동하면 </a:t>
            </a:r>
            <a:r>
              <a:rPr lang="ko-KR" altLang="en-US" dirty="0" err="1" smtClean="0"/>
              <a:t>한점에서</a:t>
            </a:r>
            <a:r>
              <a:rPr lang="ko-KR" altLang="en-US" dirty="0" smtClean="0"/>
              <a:t> 만나는 접선이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0481"/>
            <a:ext cx="66103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미분가능한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differentiable </a:t>
            </a:r>
            <a:r>
              <a:rPr lang="en-US" altLang="ko-KR" sz="2800" dirty="0"/>
              <a:t>function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미분은 함수 </a:t>
            </a:r>
            <a:r>
              <a:rPr lang="en-US" altLang="ko-KR" dirty="0"/>
              <a:t>f(x)</a:t>
            </a:r>
            <a:r>
              <a:rPr lang="ko-KR" altLang="en-US" dirty="0"/>
              <a:t>의 순간변화율을 계산하는 과정이다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f(x)</a:t>
            </a:r>
            <a:r>
              <a:rPr lang="ko-KR" altLang="en-US" dirty="0" smtClean="0"/>
              <a:t>에서 </a:t>
            </a:r>
            <a:r>
              <a:rPr lang="ko-KR" altLang="en-US" dirty="0"/>
              <a:t>미분계수 </a:t>
            </a:r>
            <a:r>
              <a:rPr lang="en-US" altLang="ko-KR" dirty="0" smtClean="0"/>
              <a:t>f</a:t>
            </a:r>
            <a:r>
              <a:rPr lang="en-US" altLang="ko-KR" dirty="0"/>
              <a:t>'(a</a:t>
            </a:r>
            <a:r>
              <a:rPr lang="en-US" altLang="ko-KR" dirty="0" smtClean="0"/>
              <a:t>)</a:t>
            </a:r>
            <a:r>
              <a:rPr lang="en-US" altLang="ko-KR" dirty="0"/>
              <a:t> </a:t>
            </a:r>
            <a:r>
              <a:rPr lang="ko-KR" altLang="en-US" dirty="0"/>
              <a:t>가 존재할 때 </a:t>
            </a:r>
            <a:r>
              <a:rPr lang="ko-KR" altLang="en-US" b="1" dirty="0"/>
              <a:t>미분 가능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/>
              <a:t>모든 점에서 </a:t>
            </a:r>
            <a:r>
              <a:rPr lang="ko-KR" altLang="en-US" dirty="0" err="1"/>
              <a:t>미분가능한</a:t>
            </a:r>
            <a:r>
              <a:rPr lang="ko-KR" altLang="en-US" dirty="0"/>
              <a:t>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곳에서 수직이 아닌 접선을 그릴 수 있다는 것이다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미분가능</a:t>
            </a:r>
            <a:r>
              <a:rPr lang="en-US" altLang="ko-KR" dirty="0" smtClean="0"/>
              <a:t> 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가 점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에서 </a:t>
            </a:r>
            <a:r>
              <a:rPr lang="ko-KR" altLang="en-US" dirty="0" err="1"/>
              <a:t>미분가능하다는</a:t>
            </a:r>
            <a:r>
              <a:rPr lang="ko-KR" altLang="en-US" dirty="0"/>
              <a:t> 건 그 점에서의 </a:t>
            </a:r>
            <a:r>
              <a:rPr lang="ko-KR" altLang="en-US" dirty="0" smtClean="0"/>
              <a:t>미분</a:t>
            </a:r>
            <a:r>
              <a:rPr lang="en-US" altLang="ko-KR" dirty="0" smtClean="0"/>
              <a:t>, </a:t>
            </a:r>
            <a:r>
              <a:rPr lang="ko-KR" altLang="en-US" dirty="0"/>
              <a:t>즉 </a:t>
            </a:r>
            <a:r>
              <a:rPr lang="ko-KR" altLang="en-US" dirty="0" smtClean="0"/>
              <a:t>평균변화율의 극한이 </a:t>
            </a:r>
            <a:r>
              <a:rPr lang="ko-KR" altLang="en-US" dirty="0"/>
              <a:t>존재하는 것으로 정의된다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4581128"/>
            <a:ext cx="199536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9153"/>
            <a:ext cx="4608512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미분계수와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미분계수는 특정한 점 </a:t>
            </a:r>
            <a:r>
              <a:rPr lang="en-US" altLang="ko-KR" dirty="0" smtClean="0"/>
              <a:t>(a, f(a))</a:t>
            </a:r>
            <a:r>
              <a:rPr lang="ko-KR" altLang="en-US" dirty="0" smtClean="0"/>
              <a:t>에서 접선의 기울기를 의미하고 </a:t>
            </a:r>
            <a:r>
              <a:rPr lang="ko-KR" altLang="en-US" dirty="0" err="1" smtClean="0"/>
              <a:t>도함수는</a:t>
            </a:r>
            <a:r>
              <a:rPr lang="ko-KR" altLang="en-US" dirty="0" smtClean="0"/>
              <a:t> 임의의 점</a:t>
            </a:r>
            <a:r>
              <a:rPr lang="en-US" altLang="ko-KR" dirty="0" smtClean="0"/>
              <a:t>(x, f(x))</a:t>
            </a:r>
            <a:r>
              <a:rPr lang="ko-KR" altLang="en-US" dirty="0" smtClean="0"/>
              <a:t>에서의 접선의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3717032"/>
            <a:ext cx="6336704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x=1</a:t>
            </a:r>
            <a:r>
              <a:rPr lang="ko-KR" altLang="en-US" dirty="0" smtClean="0">
                <a:solidFill>
                  <a:schemeClr val="tx1"/>
                </a:solidFill>
              </a:rPr>
              <a:t>에서 미분계수는 </a:t>
            </a:r>
            <a:r>
              <a:rPr lang="en-US" altLang="ko-KR" dirty="0" smtClean="0">
                <a:solidFill>
                  <a:schemeClr val="tx1"/>
                </a:solidFill>
              </a:rPr>
              <a:t> f’(1) = 6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f(x)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ko-KR" altLang="en-US" dirty="0" err="1" smtClean="0">
                <a:solidFill>
                  <a:schemeClr val="tx1"/>
                </a:solidFill>
              </a:rPr>
              <a:t>도함수는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f’(x) = 3x+3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도함수에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특정값이</a:t>
            </a:r>
            <a:r>
              <a:rPr lang="ko-KR" altLang="en-US" dirty="0" smtClean="0">
                <a:solidFill>
                  <a:schemeClr val="tx1"/>
                </a:solidFill>
              </a:rPr>
              <a:t> 들어가면 미분계수를 구할 수 있음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미분</a:t>
            </a:r>
            <a:r>
              <a:rPr lang="en-US" altLang="ko-KR" dirty="0"/>
              <a:t>(</a:t>
            </a:r>
            <a:r>
              <a:rPr lang="ko-KR" altLang="en-US" dirty="0"/>
              <a:t>微分</a:t>
            </a:r>
            <a:r>
              <a:rPr lang="en-US" altLang="ko-KR" dirty="0"/>
              <a:t>)</a:t>
            </a:r>
            <a:r>
              <a:rPr lang="ko-KR" altLang="en-US" dirty="0"/>
              <a:t>은 함수의 순간변화율을 구하는 계산 </a:t>
            </a:r>
            <a:r>
              <a:rPr lang="ko-KR" altLang="en-US" dirty="0" smtClean="0"/>
              <a:t>과정이고 함수를 </a:t>
            </a:r>
            <a:r>
              <a:rPr lang="ko-KR" altLang="en-US" dirty="0"/>
              <a:t>미분하여 생성되는 함수를 </a:t>
            </a:r>
            <a:r>
              <a:rPr lang="ko-KR" altLang="en-US" dirty="0" err="1" smtClean="0"/>
              <a:t>도함수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즉 미분계수의 일반화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87" y="4425494"/>
            <a:ext cx="22574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6" y="3306412"/>
            <a:ext cx="1733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03" y="4508051"/>
            <a:ext cx="2400300" cy="69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6803" y="4692577"/>
            <a:ext cx="720080" cy="32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66703" y="551723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변화률에</a:t>
            </a:r>
            <a:r>
              <a:rPr lang="ko-KR" altLang="en-US" sz="1400" dirty="0" smtClean="0"/>
              <a:t> 대해 </a:t>
            </a:r>
            <a:r>
              <a:rPr lang="en-US" altLang="ko-KR" sz="1400" dirty="0" smtClean="0"/>
              <a:t>limit(</a:t>
            </a:r>
            <a:r>
              <a:rPr lang="ko-KR" altLang="en-US" sz="1400" dirty="0" smtClean="0"/>
              <a:t>극한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지정하면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0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변곡점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변곡점</a:t>
            </a:r>
            <a:r>
              <a:rPr lang="en-US" altLang="ko-KR" dirty="0" smtClean="0"/>
              <a:t>(point of inflection)</a:t>
            </a:r>
            <a:r>
              <a:rPr lang="ko-KR" altLang="en-US" dirty="0" smtClean="0"/>
              <a:t>은 위로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곡선 </a:t>
            </a:r>
            <a:r>
              <a:rPr lang="ko-KR" altLang="en-US" dirty="0" smtClean="0"/>
              <a:t>상태에서 오목인 </a:t>
            </a:r>
            <a:r>
              <a:rPr lang="ko-KR" altLang="en-US" dirty="0" smtClean="0"/>
              <a:t>곡선 상태 </a:t>
            </a:r>
            <a:r>
              <a:rPr lang="ko-KR" altLang="en-US" dirty="0" smtClean="0"/>
              <a:t>또는 위로 </a:t>
            </a:r>
            <a:r>
              <a:rPr lang="ko-KR" altLang="en-US" dirty="0" smtClean="0"/>
              <a:t>오목인 곡선상태에서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곡선상태로 </a:t>
            </a:r>
            <a:r>
              <a:rPr lang="ko-KR" altLang="en-US" dirty="0" smtClean="0"/>
              <a:t>변하는 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403244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26196"/>
            <a:ext cx="3312368" cy="18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3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일반적으로 실수 </a:t>
            </a:r>
            <a:r>
              <a:rPr lang="en-US" altLang="ko-KR" dirty="0"/>
              <a:t>x</a:t>
            </a:r>
            <a:r>
              <a:rPr lang="ko-KR" altLang="en-US" dirty="0"/>
              <a:t>에 대하여 값이 부호는 </a:t>
            </a:r>
            <a:r>
              <a:rPr lang="en-US" altLang="ko-KR" dirty="0"/>
              <a:t>+/-</a:t>
            </a:r>
            <a:r>
              <a:rPr lang="ko-KR" altLang="en-US" dirty="0"/>
              <a:t>를 가짐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부호 표현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부호</a:t>
            </a:r>
            <a:endParaRPr lang="ko-KR" altLang="en-US" b="1" u="sng" dirty="0"/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2" y="4509120"/>
            <a:ext cx="714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28547"/>
            <a:ext cx="4464496" cy="224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변곡점의 판정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f’’(a) = 0</a:t>
            </a:r>
            <a:r>
              <a:rPr lang="ko-KR" altLang="en-US" dirty="0" smtClean="0"/>
              <a:t>되고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의 좌우에서 </a:t>
            </a:r>
            <a:r>
              <a:rPr lang="en-US" altLang="ko-KR" dirty="0" smtClean="0"/>
              <a:t>f’’(x)</a:t>
            </a:r>
            <a:r>
              <a:rPr lang="ko-KR" altLang="en-US" dirty="0" smtClean="0"/>
              <a:t>의 부호가 바뀌면 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y=f(x)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변곡</a:t>
            </a:r>
            <a:r>
              <a:rPr lang="ko-KR" altLang="en-US" dirty="0"/>
              <a:t>점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432048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76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4365104"/>
            <a:ext cx="345638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6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극값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극값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기울기가 </a:t>
            </a:r>
            <a:r>
              <a:rPr lang="ko-KR" altLang="en-US" dirty="0" smtClean="0"/>
              <a:t>양수에서 음수 또는 음수에서 양수로 전환되는 점 즉 미적분에서 접선기울기가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상태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933056"/>
            <a:ext cx="27146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이해하기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기울기가 양수이면 위로 상승하는 그래프이고 기울기가 음수이면 아래로 하강하는 그래프이다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0673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3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극대값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극소값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증가 상태에서 감소상태로 전환하는 </a:t>
            </a:r>
            <a:r>
              <a:rPr lang="ko-KR" altLang="en-US" dirty="0" err="1" smtClean="0"/>
              <a:t>극값을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극대값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감소상태에서 증가상태로 전환하는 </a:t>
            </a:r>
            <a:r>
              <a:rPr lang="ko-KR" altLang="en-US" dirty="0" err="1" smtClean="0"/>
              <a:t>극값을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극소값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3068960"/>
            <a:ext cx="4438650" cy="34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이계도함수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이계도함수란</a:t>
            </a:r>
            <a:r>
              <a:rPr lang="ko-KR" altLang="en-US" dirty="0"/>
              <a:t> </a:t>
            </a:r>
            <a:r>
              <a:rPr lang="ko-KR" altLang="en-US" dirty="0" err="1"/>
              <a:t>도함수의</a:t>
            </a:r>
            <a:r>
              <a:rPr lang="ko-KR" altLang="en-US" dirty="0"/>
              <a:t> </a:t>
            </a:r>
            <a:r>
              <a:rPr lang="ko-KR" altLang="en-US" dirty="0" err="1"/>
              <a:t>도함수라는</a:t>
            </a:r>
            <a:r>
              <a:rPr lang="ko-KR" altLang="en-US" dirty="0"/>
              <a:t> 의미로서</a:t>
            </a:r>
            <a:r>
              <a:rPr lang="en-US" altLang="ko-KR" dirty="0"/>
              <a:t>, </a:t>
            </a:r>
            <a:r>
              <a:rPr lang="ko-KR" altLang="en-US" dirty="0" err="1"/>
              <a:t>본함수를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미분하여 얻은 </a:t>
            </a:r>
            <a:r>
              <a:rPr lang="ko-KR" altLang="en-US" dirty="0" err="1" smtClean="0"/>
              <a:t>도함수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미분이 가능하면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이계도함수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f’’(x)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149080"/>
            <a:ext cx="5238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15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기본 공식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</a:t>
            </a:r>
            <a:r>
              <a:rPr lang="ko-KR" altLang="en-US" dirty="0" smtClean="0"/>
              <a:t>분의 기본 공식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함수의 미분에 대한 일반 공식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4419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54153"/>
            <a:ext cx="40576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수의 성질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 값 표현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3236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표</a:t>
            </a:r>
            <a:r>
              <a:rPr lang="ko-KR" altLang="en-US" b="1" u="sng" dirty="0"/>
              <a:t>현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41" y="4509120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29" y="4509120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86377" y="378904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값 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286377" y="5445224"/>
            <a:ext cx="225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자연수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 </a:t>
            </a:r>
            <a:r>
              <a:rPr lang="ko-KR" altLang="en-US" sz="1400" dirty="0"/>
              <a:t>대해 </a:t>
            </a:r>
            <a:r>
              <a:rPr lang="ko-KR" altLang="en-US" sz="1400" dirty="0" smtClean="0"/>
              <a:t> 결과값은 자연수이거나 </a:t>
            </a:r>
            <a:r>
              <a:rPr lang="ko-KR" altLang="en-US" sz="1400" dirty="0"/>
              <a:t>무리수이다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9220" y="5445224"/>
            <a:ext cx="225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음이 아닌 실수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제곱근 내부의 제곱은 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97" y="2708920"/>
            <a:ext cx="6115050" cy="3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3861048"/>
            <a:ext cx="5143500" cy="99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3284984"/>
            <a:ext cx="5143500" cy="99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581128"/>
            <a:ext cx="27527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534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  <p:pic>
        <p:nvPicPr>
          <p:cNvPr id="279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4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합과 곱 미분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미분의 기본 공식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합과 차의 미분</a:t>
            </a:r>
            <a:r>
              <a:rPr lang="en-US" altLang="ko-KR" dirty="0" smtClean="0"/>
              <a:t>, </a:t>
            </a:r>
            <a:r>
              <a:rPr lang="ko-KR" altLang="en-US" dirty="0"/>
              <a:t>곱의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826</a:t>
            </a:fld>
            <a:endParaRPr lang="ko-KR" alt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4286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합과</a:t>
            </a:r>
            <a:r>
              <a:rPr lang="ko-KR" altLang="en-US" dirty="0" err="1"/>
              <a:t>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합에 대한 미분은 각 함수의 미분에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827</a:t>
            </a:fld>
            <a:endParaRPr lang="ko-KR" altLang="en-US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3300"/>
            <a:ext cx="410445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70988"/>
            <a:ext cx="34575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9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828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10" y="3717032"/>
            <a:ext cx="56864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829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401521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6952"/>
            <a:ext cx="33813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5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두수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곱셈과 나눗셈 처리 방식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성질</a:t>
            </a:r>
            <a:endParaRPr lang="ko-KR" altLang="en-US" dirty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365104"/>
            <a:ext cx="35242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2351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곱셈</a:t>
            </a:r>
            <a:endParaRPr lang="ko-KR" altLang="en-US" b="1" u="sng" dirty="0"/>
          </a:p>
        </p:txBody>
      </p:sp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35147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04048" y="379296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나눗셈</a:t>
            </a:r>
            <a:endParaRPr lang="ko-KR" altLang="en-US" b="1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단순 함수의 미분 </a:t>
            </a:r>
            <a:r>
              <a:rPr lang="en-US" altLang="ko-KR" dirty="0" smtClean="0"/>
              <a:t>1 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 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831</a:t>
            </a:fld>
            <a:endParaRPr lang="ko-KR" altLang="en-US"/>
          </a:p>
        </p:txBody>
      </p:sp>
      <p:pic>
        <p:nvPicPr>
          <p:cNvPr id="266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51895"/>
            <a:ext cx="25241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636912"/>
            <a:ext cx="5029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80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단순 함수의 미분 </a:t>
            </a:r>
            <a:r>
              <a:rPr lang="en-US" altLang="ko-KR" dirty="0" smtClean="0"/>
              <a:t>2 :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 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832</a:t>
            </a:fld>
            <a:endParaRPr lang="ko-KR" altLang="en-US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18859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52936"/>
            <a:ext cx="35147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 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지수</a:t>
            </a:r>
            <a:r>
              <a:rPr lang="en-US" altLang="ko-KR" dirty="0"/>
              <a:t>/</a:t>
            </a:r>
            <a:r>
              <a:rPr lang="ko-KR" altLang="en-US" dirty="0" smtClean="0"/>
              <a:t>로그함수의 </a:t>
            </a:r>
            <a:r>
              <a:rPr lang="ko-KR" altLang="en-US" dirty="0"/>
              <a:t>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833</a:t>
            </a:fld>
            <a:endParaRPr lang="ko-KR" altLang="en-US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89040"/>
            <a:ext cx="28098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7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삼각함수의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삼각함수의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834</a:t>
            </a:fld>
            <a:endParaRPr lang="ko-KR" altLang="en-US"/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20"/>
            <a:ext cx="26003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63" y="3006807"/>
            <a:ext cx="29718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3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기울기</a:t>
            </a:r>
            <a:r>
              <a:rPr lang="en-US" altLang="ko-KR" sz="6000" dirty="0" smtClean="0"/>
              <a:t>(</a:t>
            </a:r>
            <a:r>
              <a:rPr lang="ko-KR" altLang="en-US" sz="6000" dirty="0" smtClean="0"/>
              <a:t>벡터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 미분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gradient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기울기</a:t>
            </a:r>
            <a:r>
              <a:rPr lang="en-US" altLang="ko-KR" dirty="0"/>
              <a:t>(</a:t>
            </a:r>
            <a:r>
              <a:rPr lang="en-US" altLang="ko-KR" dirty="0" smtClean="0"/>
              <a:t>gradient)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/>
              <a:t>기울기</a:t>
            </a:r>
            <a:r>
              <a:rPr lang="en-US" altLang="ko-KR" dirty="0"/>
              <a:t>(gradient </a:t>
            </a:r>
            <a:r>
              <a:rPr lang="ko-KR" altLang="en-US" dirty="0" err="1" smtClean="0"/>
              <a:t>그래디언트</a:t>
            </a:r>
            <a:r>
              <a:rPr lang="en-US" altLang="ko-KR" dirty="0" smtClean="0"/>
              <a:t>)</a:t>
            </a:r>
            <a:r>
              <a:rPr lang="ko-KR" altLang="en-US" dirty="0"/>
              <a:t>란 벡터 </a:t>
            </a:r>
            <a:r>
              <a:rPr lang="ko-KR" altLang="en-US" dirty="0" err="1"/>
              <a:t>미적분학에서</a:t>
            </a:r>
            <a:r>
              <a:rPr lang="ko-KR" altLang="en-US" dirty="0"/>
              <a:t> 스칼라장의 최대의 증가율을 나타내는 </a:t>
            </a:r>
            <a:r>
              <a:rPr lang="ko-KR" altLang="en-US" dirty="0" err="1"/>
              <a:t>벡터장을</a:t>
            </a:r>
            <a:r>
              <a:rPr lang="ko-KR" altLang="en-US" dirty="0"/>
              <a:t> 뜻한다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기울기를 나타내는 </a:t>
            </a:r>
            <a:r>
              <a:rPr lang="ko-KR" altLang="en-US" dirty="0" err="1"/>
              <a:t>벡터장을</a:t>
            </a:r>
            <a:r>
              <a:rPr lang="ko-KR" altLang="en-US" dirty="0"/>
              <a:t> 화살표로 표시할 때 화살표의 방향은 증가율이 최대가 되는 방향이며</a:t>
            </a:r>
            <a:r>
              <a:rPr lang="en-US" altLang="ko-KR" dirty="0"/>
              <a:t>, </a:t>
            </a:r>
            <a:r>
              <a:rPr lang="ko-KR" altLang="en-US" dirty="0"/>
              <a:t>화살표의 크기는 증가율이 최대일 때의 증가율의 크기를 나타낸다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기울기</a:t>
            </a:r>
            <a:r>
              <a:rPr lang="en-US" altLang="ko-KR" dirty="0"/>
              <a:t>(</a:t>
            </a:r>
            <a:r>
              <a:rPr lang="en-US" altLang="ko-KR" dirty="0" smtClean="0"/>
              <a:t>gradient)</a:t>
            </a:r>
            <a:r>
              <a:rPr lang="ko-KR" altLang="en-US" dirty="0" smtClean="0"/>
              <a:t>의 의미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어느 방안의 공간 온도 분포가 </a:t>
            </a:r>
            <a:r>
              <a:rPr lang="ko-KR" altLang="en-US" dirty="0" err="1"/>
              <a:t>스칼라장</a:t>
            </a:r>
            <a:r>
              <a:rPr lang="ko-KR" altLang="en-US" dirty="0"/>
              <a:t> </a:t>
            </a:r>
            <a:r>
              <a:rPr lang="en-US" altLang="ko-KR" dirty="0"/>
              <a:t>φ</a:t>
            </a:r>
            <a:r>
              <a:rPr lang="ko-KR" altLang="en-US" dirty="0"/>
              <a:t>로 주어졌다고 가정한다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방안의 어느 한 점</a:t>
            </a:r>
            <a:r>
              <a:rPr lang="en-US" altLang="ko-KR" dirty="0"/>
              <a:t>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에서의 온도는 </a:t>
            </a:r>
            <a:r>
              <a:rPr lang="en-US" altLang="ko-KR" dirty="0"/>
              <a:t>φ(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로 표시할 수 있다</a:t>
            </a:r>
            <a:r>
              <a:rPr lang="en-US" altLang="ko-KR" dirty="0"/>
              <a:t>. (</a:t>
            </a:r>
            <a:r>
              <a:rPr lang="ko-KR" altLang="en-US" dirty="0"/>
              <a:t>온도는 시간에 의해 변화하지 않는다고 가정</a:t>
            </a:r>
            <a:r>
              <a:rPr lang="en-US" altLang="ko-KR" dirty="0"/>
              <a:t>) </a:t>
            </a:r>
            <a:r>
              <a:rPr lang="ko-KR" altLang="en-US" dirty="0"/>
              <a:t>이 경우에 어느 한 지점에서의 기울기는 온도가 가장 빨리 증가하는 방향과 그 증가율을 나타낸다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이번에는 산이나 언덕을 가정해보자</a:t>
            </a:r>
            <a:r>
              <a:rPr lang="en-US" altLang="ko-KR" dirty="0"/>
              <a:t>. </a:t>
            </a:r>
            <a:r>
              <a:rPr lang="ko-KR" altLang="en-US" dirty="0"/>
              <a:t>어떤 지점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에서의 높이를 </a:t>
            </a:r>
            <a:r>
              <a:rPr lang="en-US" altLang="ko-KR" dirty="0"/>
              <a:t>H(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로 표현하는 경우</a:t>
            </a:r>
            <a:r>
              <a:rPr lang="en-US" altLang="ko-KR" dirty="0"/>
              <a:t>, </a:t>
            </a:r>
            <a:r>
              <a:rPr lang="ko-KR" altLang="en-US" dirty="0"/>
              <a:t>기울기는 가장 </a:t>
            </a:r>
            <a:r>
              <a:rPr lang="en-US" altLang="ko-KR" dirty="0"/>
              <a:t>(</a:t>
            </a:r>
            <a:r>
              <a:rPr lang="ko-KR" altLang="en-US" dirty="0"/>
              <a:t>위를 바라보는</a:t>
            </a:r>
            <a:r>
              <a:rPr lang="en-US" altLang="ko-KR" dirty="0"/>
              <a:t>)</a:t>
            </a:r>
            <a:r>
              <a:rPr lang="ko-KR" altLang="en-US" dirty="0"/>
              <a:t>경사가 가파른 방향과 그 경사의 크기를 나타낸다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기울기를 이용해 다른 방향의 증가율을 구하려면 기울기와 그 방향의 단위 벡터의 내적을 취하면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기울기는 </a:t>
            </a:r>
            <a:r>
              <a:rPr lang="ko-KR" altLang="en-US" dirty="0" err="1"/>
              <a:t>무회전성</a:t>
            </a:r>
            <a:r>
              <a:rPr lang="ko-KR" altLang="en-US" dirty="0"/>
              <a:t> </a:t>
            </a:r>
            <a:r>
              <a:rPr lang="ko-KR" altLang="en-US" dirty="0" err="1"/>
              <a:t>벡터계이다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기울기 </a:t>
            </a:r>
            <a:r>
              <a:rPr lang="ko-KR" altLang="en-US" dirty="0" err="1"/>
              <a:t>벡터계에</a:t>
            </a:r>
            <a:r>
              <a:rPr lang="ko-KR" altLang="en-US" dirty="0"/>
              <a:t> 대해 </a:t>
            </a:r>
            <a:r>
              <a:rPr lang="ko-KR" altLang="en-US" dirty="0" err="1"/>
              <a:t>선적분을</a:t>
            </a:r>
            <a:r>
              <a:rPr lang="ko-KR" altLang="en-US" dirty="0"/>
              <a:t> 구하면 결과값은 경로와 상관없이 시작점과 끝점에 따라서만 변화함을 뜻한다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수학적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수학적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839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591425" cy="38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3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거듭제곱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/</a:t>
            </a:r>
            <a:r>
              <a:rPr lang="ko-KR" altLang="en-US" sz="6000" dirty="0" smtClean="0"/>
              <a:t>제곱근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 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sympy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미분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5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diff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diff </a:t>
            </a:r>
            <a:r>
              <a:rPr lang="ko-KR" altLang="en-US" dirty="0" smtClean="0"/>
              <a:t>함수로 미분을 풀</a:t>
            </a:r>
            <a:r>
              <a:rPr lang="ko-KR" altLang="en-US" dirty="0"/>
              <a:t>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842</a:t>
            </a:fld>
            <a:endParaRPr lang="ko-KR" alt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2996952"/>
            <a:ext cx="63881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4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적분</a:t>
            </a:r>
            <a:r>
              <a:rPr lang="en-US" altLang="ko-KR" sz="6000" dirty="0" smtClean="0"/>
              <a:t>(integration)</a:t>
            </a: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en-US" altLang="ko-KR" dirty="0" smtClean="0"/>
              <a:t>: 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적분이란 부정적분이나 정적분의 값을 구하는 것이고 주어진 함수를 </a:t>
            </a:r>
            <a:r>
              <a:rPr lang="ko-KR" altLang="en-US" dirty="0" err="1" smtClean="0"/>
              <a:t>적분한다라고</a:t>
            </a:r>
            <a:r>
              <a:rPr lang="ko-KR" altLang="en-US" dirty="0" smtClean="0"/>
              <a:t> 표현하면 부정적분을 구하는 것이고 구간을 주어 주어진 함수를 적분한다고 하면 정적분이라고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ko-KR" altLang="en-US" dirty="0" smtClean="0"/>
              <a:t>기호의 의미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적분은 미분된 함수에 대한 값들을 합하라는 뜻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846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05064"/>
            <a:ext cx="5524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43608" y="3284984"/>
            <a:ext cx="2037556" cy="428625"/>
            <a:chOff x="2267744" y="5517232"/>
            <a:chExt cx="2037556" cy="428625"/>
          </a:xfrm>
        </p:grpSpPr>
        <p:pic>
          <p:nvPicPr>
            <p:cNvPr id="272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900" y="5517232"/>
              <a:ext cx="167640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517232"/>
              <a:ext cx="2286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617" y="5591522"/>
              <a:ext cx="2571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직선 화살표 연결선 5"/>
          <p:cNvCxnSpPr>
            <a:endCxn id="272391" idx="2"/>
          </p:cNvCxnSpPr>
          <p:nvPr/>
        </p:nvCxnSpPr>
        <p:spPr>
          <a:xfrm flipH="1" flipV="1">
            <a:off x="1347069" y="3645024"/>
            <a:ext cx="89589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99256"/>
            <a:ext cx="2857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57803" y="53839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부정적분</a:t>
            </a:r>
            <a:r>
              <a:rPr lang="en-US" altLang="ko-KR" dirty="0"/>
              <a:t>(</a:t>
            </a:r>
            <a:r>
              <a:rPr lang="ko-KR" altLang="en-US" dirty="0"/>
              <a:t>不定積分</a:t>
            </a:r>
            <a:r>
              <a:rPr lang="en-US" altLang="ko-KR" dirty="0" smtClean="0"/>
              <a:t>,indefinite </a:t>
            </a:r>
            <a:r>
              <a:rPr lang="en-US" altLang="ko-KR" dirty="0"/>
              <a:t>integral)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ko-KR" altLang="en-US" dirty="0"/>
              <a:t>모든</a:t>
            </a:r>
            <a:r>
              <a:rPr lang="en-US" altLang="ko-KR" dirty="0"/>
              <a:t>) </a:t>
            </a:r>
            <a:r>
              <a:rPr lang="ko-KR" altLang="en-US" dirty="0"/>
              <a:t>역도함수를 구하는 연산이다</a:t>
            </a:r>
            <a:r>
              <a:rPr lang="en-US" altLang="ko-KR" dirty="0"/>
              <a:t>. </a:t>
            </a:r>
            <a:r>
              <a:rPr lang="ko-KR" altLang="en-US" dirty="0"/>
              <a:t>함수 </a:t>
            </a:r>
            <a:r>
              <a:rPr lang="en-US" altLang="ko-KR" dirty="0"/>
              <a:t>f(x)</a:t>
            </a:r>
            <a:r>
              <a:rPr lang="ko-KR" altLang="en-US" dirty="0"/>
              <a:t>가 </a:t>
            </a:r>
            <a:r>
              <a:rPr lang="en-US" altLang="ko-KR" dirty="0"/>
              <a:t>F(x)</a:t>
            </a:r>
            <a:r>
              <a:rPr lang="ko-KR" altLang="en-US" dirty="0"/>
              <a:t>의 미분이면</a:t>
            </a:r>
            <a:r>
              <a:rPr lang="en-US" altLang="ko-KR" dirty="0"/>
              <a:t>, F(x)</a:t>
            </a:r>
            <a:r>
              <a:rPr lang="ko-KR" altLang="en-US" dirty="0"/>
              <a:t>는 </a:t>
            </a:r>
            <a:r>
              <a:rPr lang="en-US" altLang="ko-KR" dirty="0"/>
              <a:t>f(x)</a:t>
            </a:r>
            <a:r>
              <a:rPr lang="ko-KR" altLang="en-US" dirty="0"/>
              <a:t>의 역도함수이다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848</a:t>
            </a:fld>
            <a:endParaRPr lang="ko-KR" altLang="en-US"/>
          </a:p>
        </p:txBody>
      </p:sp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1" y="4001524"/>
            <a:ext cx="48291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부정적분과 미분의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미분의 </a:t>
            </a:r>
            <a:r>
              <a:rPr lang="ko-KR" altLang="en-US" dirty="0" err="1"/>
              <a:t>역연산으로서</a:t>
            </a:r>
            <a:r>
              <a:rPr lang="ko-KR" altLang="en-US" dirty="0"/>
              <a:t> </a:t>
            </a:r>
            <a:r>
              <a:rPr lang="ko-KR" altLang="en-US" dirty="0" smtClean="0"/>
              <a:t>정의되는 것을  부정적분이라 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849</a:t>
            </a:fld>
            <a:endParaRPr lang="ko-KR" altLang="en-US"/>
          </a:p>
        </p:txBody>
      </p:sp>
      <p:pic>
        <p:nvPicPr>
          <p:cNvPr id="205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36004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0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거듭제</a:t>
            </a:r>
            <a:r>
              <a:rPr lang="ko-KR" altLang="en-US" dirty="0"/>
              <a:t>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definite </a:t>
            </a:r>
            <a:r>
              <a:rPr lang="en-US" altLang="ko-KR" dirty="0"/>
              <a:t>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리만 적분에서 다루는 고전적인 정의에 따르면 실수의 척도를 사용하는 </a:t>
            </a:r>
            <a:r>
              <a:rPr lang="ko-KR" altLang="en-US" dirty="0" smtClean="0"/>
              <a:t>축도 </a:t>
            </a:r>
            <a:r>
              <a:rPr lang="ko-KR" altLang="en-US" dirty="0"/>
              <a:t>공간에 나타낼 수 있는 연속인 함수 </a:t>
            </a:r>
            <a:r>
              <a:rPr lang="en-US" altLang="ko-KR" dirty="0"/>
              <a:t>f(x)</a:t>
            </a:r>
            <a:r>
              <a:rPr lang="ko-KR" altLang="en-US" dirty="0"/>
              <a:t>에 대하여 그 함수의 </a:t>
            </a:r>
            <a:r>
              <a:rPr lang="ko-KR" altLang="en-US" dirty="0" err="1"/>
              <a:t>정의역의</a:t>
            </a:r>
            <a:r>
              <a:rPr lang="ko-KR" altLang="en-US" dirty="0"/>
              <a:t> 부분 집합을 이루는 구간 </a:t>
            </a:r>
            <a:r>
              <a:rPr lang="en-US" altLang="ko-KR" dirty="0"/>
              <a:t>[a, b] </a:t>
            </a:r>
            <a:r>
              <a:rPr lang="ko-KR" altLang="en-US" dirty="0"/>
              <a:t>에 대응하는 </a:t>
            </a:r>
            <a:r>
              <a:rPr lang="ko-KR" altLang="en-US" dirty="0" err="1"/>
              <a:t>치역으로</a:t>
            </a:r>
            <a:r>
              <a:rPr lang="ko-KR" altLang="en-US" dirty="0"/>
              <a:t> 이루어진 곡선의 리만 합의 극한을 구하는 것이다</a:t>
            </a:r>
            <a:r>
              <a:rPr lang="en-US" altLang="ko-KR" dirty="0"/>
              <a:t>. </a:t>
            </a:r>
            <a:r>
              <a:rPr lang="ko-KR" altLang="en-US" dirty="0"/>
              <a:t>이를 정적분</a:t>
            </a:r>
            <a:r>
              <a:rPr lang="en-US" altLang="ko-KR" dirty="0"/>
              <a:t>(</a:t>
            </a:r>
            <a:r>
              <a:rPr lang="ko-KR" altLang="en-US" dirty="0"/>
              <a:t>定積分</a:t>
            </a:r>
            <a:r>
              <a:rPr lang="en-US" altLang="ko-KR" dirty="0"/>
              <a:t>, </a:t>
            </a:r>
            <a:r>
              <a:rPr lang="en-US" altLang="ko-KR" dirty="0" smtClean="0"/>
              <a:t>definite </a:t>
            </a:r>
            <a:r>
              <a:rPr lang="en-US" altLang="ko-KR" dirty="0"/>
              <a:t>integral)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식의 이해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</a:t>
            </a:r>
            <a:r>
              <a:rPr lang="ko-KR" altLang="en-US" dirty="0"/>
              <a:t>까지 변화시키면서 </a:t>
            </a:r>
            <a:r>
              <a:rPr lang="en-US" altLang="ko-KR" dirty="0"/>
              <a:t>f(x)</a:t>
            </a:r>
            <a:r>
              <a:rPr lang="ko-KR" altLang="en-US" dirty="0"/>
              <a:t>에 </a:t>
            </a:r>
            <a:r>
              <a:rPr lang="en-US" altLang="ko-KR" dirty="0"/>
              <a:t>dx</a:t>
            </a:r>
            <a:r>
              <a:rPr lang="ko-KR" altLang="en-US" dirty="0"/>
              <a:t>를 곱한 것을 전부 </a:t>
            </a:r>
            <a:r>
              <a:rPr lang="ko-KR" altLang="en-US" dirty="0" smtClean="0"/>
              <a:t>합쳐라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852</a:t>
            </a:fld>
            <a:endParaRPr lang="ko-KR" altLang="en-US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41" y="3501008"/>
            <a:ext cx="46482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적분 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X</a:t>
            </a:r>
            <a:r>
              <a:rPr lang="ko-KR" altLang="en-US" dirty="0" smtClean="0"/>
              <a:t>에 대한 적분은 </a:t>
            </a:r>
            <a:r>
              <a:rPr lang="en-US" altLang="ko-KR" dirty="0" smtClean="0"/>
              <a:t>1/n+1*x**n+1</a:t>
            </a:r>
            <a:r>
              <a:rPr lang="ko-KR" altLang="en-US" dirty="0" smtClean="0"/>
              <a:t>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854</a:t>
            </a:fld>
            <a:endParaRPr lang="ko-KR" altLang="en-US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933056"/>
            <a:ext cx="3114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상수와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855</a:t>
            </a:fld>
            <a:endParaRPr lang="ko-KR" altLang="en-US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89709"/>
            <a:ext cx="32956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46" y="4221088"/>
            <a:ext cx="3438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75434"/>
            <a:ext cx="1295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0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차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856</a:t>
            </a:fld>
            <a:endParaRPr lang="ko-KR" altLang="en-US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2847975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55" y="4077072"/>
            <a:ext cx="4343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0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857</a:t>
            </a:fld>
            <a:endParaRPr lang="ko-KR" altLang="en-US"/>
          </a:p>
        </p:txBody>
      </p:sp>
      <p:pic>
        <p:nvPicPr>
          <p:cNvPr id="269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962275"/>
            <a:ext cx="4667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10" y="4077072"/>
            <a:ext cx="46291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도함수와</a:t>
            </a:r>
            <a:r>
              <a:rPr lang="ko-KR" altLang="en-US" dirty="0" smtClean="0"/>
              <a:t> 함수 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858</a:t>
            </a:fld>
            <a:endParaRPr lang="ko-KR" altLang="en-US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543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6" y="3717032"/>
            <a:ext cx="36290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859</a:t>
            </a:fld>
            <a:endParaRPr lang="ko-KR" altLang="en-US"/>
          </a:p>
        </p:txBody>
      </p:sp>
      <p:pic>
        <p:nvPicPr>
          <p:cNvPr id="287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91" y="2771775"/>
            <a:ext cx="35242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41" y="3717032"/>
            <a:ext cx="34099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6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 </a:t>
            </a:r>
            <a:r>
              <a:rPr lang="en-US" altLang="ko-KR" dirty="0" smtClean="0"/>
              <a:t>a, </a:t>
            </a:r>
            <a:r>
              <a:rPr lang="ko-KR" altLang="en-US" dirty="0" smtClean="0"/>
              <a:t>지수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 대한 거듭 제곱을 구하는 것은 </a:t>
            </a:r>
            <a:r>
              <a:rPr lang="en-US" altLang="ko-KR" dirty="0" err="1" smtClean="0"/>
              <a:t>math.pow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연사자 </a:t>
            </a:r>
            <a:r>
              <a:rPr lang="en-US" altLang="ko-KR" dirty="0" smtClean="0"/>
              <a:t>**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거듭제곱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573016"/>
            <a:ext cx="37623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860</a:t>
            </a:fld>
            <a:endParaRPr lang="ko-KR" alt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81" y="2780928"/>
            <a:ext cx="43338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6"/>
            <a:ext cx="5010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치환적분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861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6598"/>
            <a:ext cx="31908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41" y="4809935"/>
            <a:ext cx="30670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037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53" y="5589240"/>
            <a:ext cx="5962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7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가분수를 대분수로 바꾸고 적분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862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47815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2"/>
            <a:ext cx="2733675" cy="192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74831"/>
            <a:ext cx="410708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4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무리함수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무리함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ko-KR" altLang="en-US" dirty="0"/>
              <a:t>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863</a:t>
            </a:fld>
            <a:endParaRPr lang="ko-KR" altLang="en-US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425755"/>
            <a:ext cx="2552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지수함수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/>
              <a:t>지수함수 적분공식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864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61048"/>
            <a:ext cx="26574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0013"/>
            <a:ext cx="2009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6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함수 </a:t>
            </a:r>
            <a:r>
              <a:rPr lang="ko-KR" altLang="en-US" dirty="0"/>
              <a:t>적분공식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865</a:t>
            </a:fld>
            <a:endParaRPr lang="ko-KR" altLang="en-US"/>
          </a:p>
        </p:txBody>
      </p:sp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8129"/>
            <a:ext cx="32575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37" y="3169128"/>
            <a:ext cx="41529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3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11.</a:t>
            </a:r>
            <a:r>
              <a:rPr lang="ko-KR" altLang="en-US" sz="9600" dirty="0" smtClean="0"/>
              <a:t>확률과 통계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</a:t>
            </a:r>
            <a:r>
              <a:rPr lang="ko-KR" altLang="en-US" sz="9600" dirty="0"/>
              <a:t>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경우는 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합의 법칙과 곱의 법칙에 따라 경우의 수를 계산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38533" y="378904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조건에서 여러 번 할 수 있는 실험이나 관찰로 얻어진 결과를 말한다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실험이나 관찰에서 주어진 경우를 만족하는 경우의 집합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87624" y="3933056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</a:t>
            </a:r>
            <a:r>
              <a:rPr lang="ko-KR" altLang="en-US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87624" y="5229200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8533" y="5396869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실험이나 관찰을 하는 행위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제곱근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! </a:t>
            </a:r>
            <a:r>
              <a:rPr lang="ko-KR" altLang="en-US" dirty="0" err="1" smtClean="0"/>
              <a:t>팩토리얼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자연 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까지의 수를 차례대로 계산한다는 뜻</a:t>
            </a:r>
            <a:endParaRPr lang="en-US" altLang="ko-KR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04246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44" y="5093349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5910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팩토리얼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0221" y="5175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0!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03648" y="3429000"/>
            <a:ext cx="6264696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r>
              <a:rPr lang="en-US" altLang="ko-KR" dirty="0" smtClean="0"/>
              <a:t>:</a:t>
            </a:r>
            <a:r>
              <a:rPr lang="ko-KR" altLang="en-US" dirty="0" smtClean="0"/>
              <a:t>데카르트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447764" y="5589240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06936"/>
            <a:ext cx="5657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법칙의 구별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순열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조합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</a:t>
            </a:r>
            <a:r>
              <a:rPr lang="en-US" altLang="ko-KR" dirty="0" smtClean="0"/>
              <a:t>a</a:t>
            </a:r>
            <a:r>
              <a:rPr lang="ko-KR" altLang="en-US" dirty="0" smtClean="0"/>
              <a:t>이고 지수가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math.sqrt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root2</a:t>
            </a:r>
            <a:r>
              <a:rPr lang="ko-KR" altLang="en-US" dirty="0" smtClean="0"/>
              <a:t>에 대한 값만 처리 하므로 </a:t>
            </a:r>
            <a:r>
              <a:rPr lang="en-US" altLang="ko-KR" dirty="0" smtClean="0"/>
              <a:t>**/pow</a:t>
            </a:r>
            <a:r>
              <a:rPr lang="ko-KR" altLang="en-US" dirty="0" smtClean="0"/>
              <a:t>에서 분수를 이용해서 제곱근을 구함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12976"/>
            <a:ext cx="37338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00675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474895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97771"/>
            <a:ext cx="3333750" cy="163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사용하는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4563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 일렬로 늘어서는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순서를 생각해서 나열하는 방법의 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직위가 다를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부회장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뽑는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상대적으로 다른 곳에 배열하는 경우</a:t>
            </a:r>
            <a:endParaRPr lang="en-US" altLang="ko-KR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같은 조건을 가진 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조건을 가진 것들이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4448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7112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24536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35147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법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조합의 특징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조합의 특징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60032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36343"/>
            <a:ext cx="3762375" cy="124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0" y="3933056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 용</a:t>
            </a:r>
            <a:r>
              <a:rPr lang="ko-KR" altLang="en-US" sz="6000" dirty="0"/>
              <a:t>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확률이란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확률현상은 불확실성에 대해 좌우되는 현상이다</a:t>
            </a:r>
            <a:r>
              <a:rPr lang="en-US" altLang="ko-KR" dirty="0"/>
              <a:t>. </a:t>
            </a:r>
            <a:r>
              <a:rPr lang="ko-KR" altLang="en-US" dirty="0"/>
              <a:t>확률현상에 대해 현실에서 실험하는 것을 확률실험</a:t>
            </a:r>
            <a:r>
              <a:rPr lang="en-US" altLang="ko-KR" dirty="0"/>
              <a:t>(ε)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확률현상에서 </a:t>
            </a:r>
            <a:r>
              <a:rPr lang="ko-KR" altLang="en-US" dirty="0"/>
              <a:t>얻어질 수 있는 모든 결과를 표본공간</a:t>
            </a:r>
            <a:r>
              <a:rPr lang="en-US" altLang="ko-KR" dirty="0"/>
              <a:t>(Ω) 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또한 </a:t>
            </a:r>
            <a:r>
              <a:rPr lang="ko-KR" altLang="en-US" dirty="0"/>
              <a:t>표본공간의 부분집합을 확률사건</a:t>
            </a:r>
            <a:r>
              <a:rPr lang="en-US" altLang="ko-KR" dirty="0"/>
              <a:t>(</a:t>
            </a:r>
            <a:r>
              <a:rPr lang="en-US" altLang="ko-KR" dirty="0" err="1"/>
              <a:t>E,Event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한 확률실험에서 ‘어떤 사건이 일어나리라고 </a:t>
            </a:r>
            <a:r>
              <a:rPr lang="ko-KR" altLang="en-US" dirty="0" err="1" smtClean="0"/>
              <a:t>예축되는</a:t>
            </a:r>
            <a:r>
              <a:rPr lang="ko-KR" altLang="en-US" dirty="0" smtClean="0"/>
              <a:t> </a:t>
            </a:r>
            <a:r>
              <a:rPr lang="ko-KR" altLang="en-US" dirty="0"/>
              <a:t>정도를 </a:t>
            </a:r>
            <a:r>
              <a:rPr lang="ko-KR" altLang="en-US" dirty="0" err="1"/>
              <a:t>나태내는</a:t>
            </a:r>
            <a:r>
              <a:rPr lang="ko-KR" altLang="en-US" dirty="0"/>
              <a:t> 수치</a:t>
            </a:r>
            <a:r>
              <a:rPr lang="en-US" altLang="ko-KR" dirty="0"/>
              <a:t>'</a:t>
            </a:r>
            <a:r>
              <a:rPr lang="ko-KR" altLang="en-US" dirty="0"/>
              <a:t>를 그 사건이 일어날 확률이라고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통계적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시행횟수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커짐에 따라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횟수를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이라 하면 상대도수 </a:t>
            </a:r>
            <a:r>
              <a:rPr lang="en-US" altLang="ko-KR" dirty="0" smtClean="0"/>
              <a:t>r/n</a:t>
            </a:r>
            <a:r>
              <a:rPr lang="ko-KR" altLang="en-US" dirty="0" smtClean="0"/>
              <a:t>이 일정한 값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가까워질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일정한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수학</a:t>
            </a:r>
            <a:r>
              <a:rPr lang="ko-KR" altLang="en-US" dirty="0"/>
              <a:t>적</a:t>
            </a:r>
            <a:r>
              <a:rPr lang="ko-KR" altLang="en-US" dirty="0" smtClean="0"/>
              <a:t>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어떤 시행의 표본공간 </a:t>
            </a:r>
            <a:r>
              <a:rPr lang="en-US" altLang="ko-KR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근원사건으로 이뤄져 있고 각 근원사건이 일어날 가능성이 모두 똑같이 기대될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개의 근원사건으로 이루어져 있으면 사건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 일어날 확률 </a:t>
            </a:r>
            <a:r>
              <a:rPr lang="en-US" altLang="ko-KR" dirty="0" smtClean="0"/>
              <a:t>P(A)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P(A) = r/n</a:t>
            </a:r>
            <a:r>
              <a:rPr lang="ko-KR" altLang="en-US" dirty="0" smtClean="0"/>
              <a:t>으로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897</a:t>
            </a:fld>
            <a:endParaRPr lang="ko-KR" altLang="en-US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43" y="5013176"/>
            <a:ext cx="2800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5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기본 특성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배타적인 결과를 갖는 실험에서 어떤 사상이 일어날 확률은 음수가 아닌 숫자로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898</a:t>
            </a:fld>
            <a:endParaRPr lang="ko-KR" altLang="en-US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6"/>
            <a:ext cx="4676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3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시행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명</a:t>
            </a:r>
            <a:r>
              <a:rPr lang="ko-KR" altLang="en-US" dirty="0"/>
              <a:t>제</a:t>
            </a:r>
            <a:r>
              <a:rPr lang="ko-KR" altLang="en-US" dirty="0" smtClean="0"/>
              <a:t>기호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31527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6769"/>
            <a:ext cx="44386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2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기수법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실험</a:t>
            </a:r>
            <a:r>
              <a:rPr lang="en-US" altLang="ko-KR" dirty="0"/>
              <a:t>(</a:t>
            </a:r>
            <a:r>
              <a:rPr lang="ko-KR" altLang="en-US" dirty="0"/>
              <a:t>實驗</a:t>
            </a:r>
            <a:r>
              <a:rPr lang="en-US" altLang="ko-KR" dirty="0"/>
              <a:t>)</a:t>
            </a:r>
            <a:r>
              <a:rPr lang="ko-KR" altLang="en-US" dirty="0"/>
              <a:t>은 가설이나 이론이 실제로 들어맞는지를 확인하기 위해 다양한 조건 아래에서 </a:t>
            </a:r>
            <a:r>
              <a:rPr lang="ko-KR" altLang="en-US" dirty="0" err="1"/>
              <a:t>여러가지</a:t>
            </a:r>
            <a:r>
              <a:rPr lang="ko-KR" altLang="en-US" dirty="0"/>
              <a:t> </a:t>
            </a:r>
            <a:r>
              <a:rPr lang="ko-KR" altLang="en-US" dirty="0" err="1" smtClean="0"/>
              <a:t>축정을</a:t>
            </a:r>
            <a:r>
              <a:rPr lang="ko-KR" altLang="en-US" dirty="0" smtClean="0"/>
              <a:t> </a:t>
            </a:r>
            <a:r>
              <a:rPr lang="ko-KR" altLang="en-US" dirty="0"/>
              <a:t>실시하는 일이다</a:t>
            </a:r>
            <a:r>
              <a:rPr lang="en-US" altLang="ko-KR" dirty="0"/>
              <a:t>. </a:t>
            </a:r>
            <a:r>
              <a:rPr lang="ko-KR" altLang="en-US" dirty="0"/>
              <a:t>지식을 얻기 위한 방법의 하나이다</a:t>
            </a:r>
            <a:r>
              <a:rPr lang="en-US" altLang="ko-KR" dirty="0"/>
              <a:t>. </a:t>
            </a:r>
            <a:r>
              <a:rPr lang="ko-KR" altLang="en-US" dirty="0"/>
              <a:t>실험은 관찰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축정도</a:t>
            </a:r>
            <a:r>
              <a:rPr lang="ko-KR" altLang="en-US" dirty="0" smtClean="0"/>
              <a:t>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과 함께 과학의 기본적인 방법의 하나이다</a:t>
            </a:r>
            <a:r>
              <a:rPr lang="en-US" altLang="ko-KR" dirty="0"/>
              <a:t>. </a:t>
            </a:r>
            <a:r>
              <a:rPr lang="ko-KR" altLang="en-US" dirty="0"/>
              <a:t>다만 관찰이 대상 그 자체를 있는 그대로 알려보는 일이라면</a:t>
            </a:r>
            <a:r>
              <a:rPr lang="en-US" altLang="ko-KR" dirty="0"/>
              <a:t>, </a:t>
            </a:r>
            <a:r>
              <a:rPr lang="ko-KR" altLang="en-US" dirty="0"/>
              <a:t>실험은 어떤 조작을 가해 그에 따라 일어나는 변화를 조사하고 결론을 내는 일이다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시행</a:t>
            </a:r>
            <a:r>
              <a:rPr lang="en-US" altLang="ko-KR" dirty="0" smtClean="0"/>
              <a:t>(trial)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147248" cy="3600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모든 결과가 우연에 의해서 지배가 되고 반복가능하며 모든 결과가 </a:t>
            </a:r>
            <a:r>
              <a:rPr lang="ko-KR" altLang="en-US" dirty="0" err="1" smtClean="0"/>
              <a:t>예축이</a:t>
            </a:r>
            <a:r>
              <a:rPr lang="ko-KR" altLang="en-US" dirty="0" smtClean="0"/>
              <a:t> 가능한 실험이나 관찰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확률실</a:t>
            </a:r>
            <a:r>
              <a:rPr lang="ko-KR" altLang="en-US" dirty="0"/>
              <a:t>험</a:t>
            </a:r>
            <a:r>
              <a:rPr lang="en-US" altLang="ko-KR" dirty="0" smtClean="0"/>
              <a:t>(random </a:t>
            </a:r>
            <a:r>
              <a:rPr lang="en-US" altLang="ko-KR" dirty="0"/>
              <a:t>experiment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즉 시행은 </a:t>
            </a:r>
            <a:r>
              <a:rPr lang="ko-KR" altLang="en-US" dirty="0"/>
              <a:t>결과가 우연에 좌우되는 현상을 실현시키는 행위는 실험</a:t>
            </a:r>
            <a:r>
              <a:rPr lang="en-US" altLang="ko-KR" dirty="0"/>
              <a:t>, </a:t>
            </a:r>
            <a:r>
              <a:rPr lang="ko-KR" altLang="en-US" dirty="0"/>
              <a:t>관 찰</a:t>
            </a:r>
            <a:r>
              <a:rPr lang="en-US" altLang="ko-KR" dirty="0"/>
              <a:t>, </a:t>
            </a:r>
            <a:r>
              <a:rPr lang="ko-KR" altLang="en-US" dirty="0"/>
              <a:t>조사 등으로써 몇 가지 특징을 가지는 것을 시행 또는 </a:t>
            </a:r>
            <a:r>
              <a:rPr lang="ko-KR" altLang="en-US" dirty="0" smtClean="0"/>
              <a:t>확률실험이라고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표본공간</a:t>
            </a:r>
            <a:r>
              <a:rPr lang="en-US" altLang="ko-KR" dirty="0"/>
              <a:t>(sample space)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표본공간 또는 전체 표본공간은 종종 </a:t>
            </a:r>
            <a:r>
              <a:rPr lang="en-US" altLang="ko-KR" dirty="0"/>
              <a:t>S, Ω </a:t>
            </a:r>
            <a:r>
              <a:rPr lang="ko-KR" altLang="en-US" dirty="0"/>
              <a:t>또는 </a:t>
            </a:r>
            <a:r>
              <a:rPr lang="en-US" altLang="ko-KR" dirty="0"/>
              <a:t>U</a:t>
            </a:r>
            <a:r>
              <a:rPr lang="ko-KR" altLang="en-US" dirty="0"/>
              <a:t>로 표기되며</a:t>
            </a:r>
            <a:r>
              <a:rPr lang="en-US" altLang="ko-KR" dirty="0"/>
              <a:t>, </a:t>
            </a:r>
            <a:r>
              <a:rPr lang="ko-KR" altLang="en-US" dirty="0"/>
              <a:t>실험 또는 임의 시도의 모든 가능한 산출들의 집합이다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4957"/>
            <a:ext cx="4248472" cy="2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4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수를 이용한 확률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수를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모든 경우의 수에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수로 확률을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905</a:t>
            </a:fld>
            <a:endParaRPr lang="ko-KR" altLang="en-US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4365104"/>
            <a:ext cx="3514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2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상대도수를 이용한 확률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상대도</a:t>
            </a:r>
            <a:r>
              <a:rPr lang="ko-KR" altLang="en-US" dirty="0"/>
              <a:t>수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실험을 많이 해서 이에 실제 발생한 빈도에 따라 확률을 계산하는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907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55166"/>
            <a:ext cx="28956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9466"/>
            <a:ext cx="34099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7904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상대도수 기반의 확률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</p:cNvCxnSpPr>
          <p:nvPr/>
        </p:nvCxnSpPr>
        <p:spPr>
          <a:xfrm flipH="1" flipV="1">
            <a:off x="4139952" y="5229200"/>
            <a:ext cx="972108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0"/>
          </p:cNvCxnSpPr>
          <p:nvPr/>
        </p:nvCxnSpPr>
        <p:spPr>
          <a:xfrm flipV="1">
            <a:off x="5112060" y="5229200"/>
            <a:ext cx="284431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3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</a:t>
            </a:r>
            <a:r>
              <a:rPr lang="ko-KR" altLang="en-US" dirty="0"/>
              <a:t>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확률에서는 실험에서 발생할 수 있는 결과들이 기본 사건</a:t>
            </a:r>
            <a:r>
              <a:rPr lang="en-US" altLang="ko-KR" dirty="0"/>
              <a:t>(elementary event) </a:t>
            </a:r>
            <a:r>
              <a:rPr lang="ko-KR" altLang="en-US" dirty="0"/>
              <a:t>이라고 불리는데 이것의 모음은 그냥 사건이라고 </a:t>
            </a:r>
            <a:r>
              <a:rPr lang="ko-KR" altLang="en-US" dirty="0" smtClean="0"/>
              <a:t>일컫는다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실험의 표본공간 </a:t>
            </a:r>
            <a:r>
              <a:rPr lang="en-US" altLang="ko-KR" dirty="0"/>
              <a:t>S</a:t>
            </a:r>
            <a:r>
              <a:rPr lang="ko-KR" altLang="en-US" dirty="0"/>
              <a:t>에 관한 </a:t>
            </a:r>
            <a:r>
              <a:rPr lang="ko-KR" altLang="en-US" dirty="0" smtClean="0"/>
              <a:t>사건</a:t>
            </a:r>
            <a:r>
              <a:rPr lang="en-US" altLang="ko-KR" dirty="0" smtClean="0"/>
              <a:t>(</a:t>
            </a:r>
            <a:r>
              <a:rPr lang="en-US" altLang="ko-KR" dirty="0"/>
              <a:t>event)</a:t>
            </a:r>
            <a:r>
              <a:rPr lang="ko-KR" altLang="en-US" dirty="0"/>
              <a:t>이란 </a:t>
            </a:r>
            <a:r>
              <a:rPr lang="en-US" altLang="ko-KR" dirty="0"/>
              <a:t>S</a:t>
            </a:r>
            <a:r>
              <a:rPr lang="ko-KR" altLang="en-US" dirty="0"/>
              <a:t>의 부분 집 합을 뜻함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실험의 가능한 결과로 이루어진 집합을 </a:t>
            </a:r>
            <a:r>
              <a:rPr lang="ko-KR" altLang="en-US" dirty="0" smtClean="0"/>
              <a:t>사건 </a:t>
            </a:r>
            <a:r>
              <a:rPr lang="en-US" altLang="ko-KR" dirty="0"/>
              <a:t>(event)</a:t>
            </a:r>
            <a:r>
              <a:rPr lang="ko-KR" altLang="en-US" dirty="0"/>
              <a:t>이라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1204" y="4581128"/>
            <a:ext cx="1224136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근원사건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9396" y="458112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중에 표본공간의 전체집합에서 원소가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개인 부분집합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7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기수법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기수법</a:t>
            </a:r>
            <a:r>
              <a:rPr lang="en-US" altLang="ko-KR" dirty="0"/>
              <a:t>(</a:t>
            </a:r>
            <a:r>
              <a:rPr lang="ko-KR" altLang="en-US" dirty="0"/>
              <a:t>記數法</a:t>
            </a:r>
            <a:r>
              <a:rPr lang="en-US" altLang="ko-KR" dirty="0"/>
              <a:t>, numeral system)</a:t>
            </a:r>
            <a:r>
              <a:rPr lang="ko-KR" altLang="en-US" dirty="0"/>
              <a:t>은 수를 시각적으로 나타내는 방법으로</a:t>
            </a:r>
            <a:r>
              <a:rPr lang="en-US" altLang="ko-KR" dirty="0"/>
              <a:t>, </a:t>
            </a:r>
            <a:r>
              <a:rPr lang="ko-KR" altLang="en-US" dirty="0"/>
              <a:t>기수법을 통해서 나타나는 각각의 숫자는 다른 수들과 구별되는 표기 방식을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3292003" cy="365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사건들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사건들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6768" y="3711935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여사건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complementary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6768" y="4621480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total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26768" y="5634532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공사건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empty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4960" y="361830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어떤 사건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일어나지 않는 사건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026768" y="2775831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960" y="2682204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시행의 결과로서 나타나는 것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4960" y="465777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54960" y="5634532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9" y="3082596"/>
            <a:ext cx="231314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73" y="3987640"/>
            <a:ext cx="205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86" y="5027110"/>
            <a:ext cx="10953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6" y="5989669"/>
            <a:ext cx="981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3903"/>
            <a:ext cx="3168352" cy="14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두 사건이 독립</a:t>
            </a:r>
            <a:r>
              <a:rPr lang="en-US" altLang="ko-KR" dirty="0"/>
              <a:t>(</a:t>
            </a:r>
            <a:r>
              <a:rPr lang="ko-KR" altLang="en-US" dirty="0"/>
              <a:t>獨立</a:t>
            </a:r>
            <a:r>
              <a:rPr lang="en-US" altLang="ko-KR" dirty="0"/>
              <a:t>, </a:t>
            </a:r>
            <a:r>
              <a:rPr lang="en-US" altLang="ko-KR" dirty="0" smtClean="0"/>
              <a:t>independent</a:t>
            </a:r>
            <a:r>
              <a:rPr lang="en-US" altLang="ko-KR" dirty="0"/>
              <a:t>)</a:t>
            </a:r>
            <a:r>
              <a:rPr lang="ko-KR" altLang="en-US" dirty="0"/>
              <a:t>이라는 것은</a:t>
            </a:r>
            <a:r>
              <a:rPr lang="en-US" altLang="ko-KR" dirty="0"/>
              <a:t>, </a:t>
            </a:r>
            <a:r>
              <a:rPr lang="ko-KR" altLang="en-US" dirty="0"/>
              <a:t>둘 중 하나의 사건이 일어날 확률이 다른 사건이 일어날 확률에 영향을 미치지 않는다는 것을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들어서</a:t>
            </a:r>
            <a:r>
              <a:rPr lang="en-US" altLang="ko-KR" dirty="0"/>
              <a:t>, </a:t>
            </a:r>
            <a:r>
              <a:rPr lang="ko-KR" altLang="en-US" dirty="0"/>
              <a:t>주사위를 두 번 던지는 경우 첫 번째에 </a:t>
            </a:r>
            <a:r>
              <a:rPr lang="en-US" altLang="ko-KR" dirty="0"/>
              <a:t>1</a:t>
            </a:r>
            <a:r>
              <a:rPr lang="ko-KR" altLang="en-US" dirty="0"/>
              <a:t>이 나오는 사건은 두 번째에 </a:t>
            </a:r>
            <a:r>
              <a:rPr lang="en-US" altLang="ko-KR" dirty="0"/>
              <a:t>1</a:t>
            </a:r>
            <a:r>
              <a:rPr lang="ko-KR" altLang="en-US" dirty="0"/>
              <a:t>이 나올 확률에 독립적이다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smtClean="0"/>
              <a:t>독립사건</a:t>
            </a:r>
            <a:r>
              <a:rPr lang="en-US" altLang="ko-KR" sz="3200" dirty="0" smtClean="0"/>
              <a:t>( </a:t>
            </a:r>
            <a:r>
              <a:rPr lang="en-US" altLang="ko-KR" sz="3200" dirty="0"/>
              <a:t>Independent </a:t>
            </a:r>
            <a:r>
              <a:rPr lang="en-US" altLang="ko-KR" sz="3200" dirty="0" smtClean="0"/>
              <a:t>Event)</a:t>
            </a:r>
            <a:r>
              <a:rPr lang="ko-KR" altLang="en-US" sz="3200" dirty="0" smtClean="0"/>
              <a:t>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서로 다른 사건이 일어날 확률에 영향을 주지 않은 사건들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913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1" y="5718774"/>
            <a:ext cx="193337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27" y="5455510"/>
            <a:ext cx="21164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1" y="3501008"/>
            <a:ext cx="38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조건부 확률은 사건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가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주어졌을 때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가 일어날 확률이지만  두 사건이 독립이라면 </a:t>
            </a:r>
            <a:endParaRPr lang="ko-KR" altLang="en-US" sz="1400" b="1" dirty="0"/>
          </a:p>
        </p:txBody>
      </p:sp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49080"/>
            <a:ext cx="3181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5370587" y="486916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9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27912"/>
            <a:ext cx="2247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520" y="362586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독립사건의 조건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981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</a:t>
            </a:r>
            <a:r>
              <a:rPr lang="ko-KR" altLang="en-US" dirty="0"/>
              <a:t>반</a:t>
            </a:r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배반사건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배반사건</a:t>
            </a:r>
            <a:r>
              <a:rPr lang="en-US" altLang="ko-KR" dirty="0" smtClean="0"/>
              <a:t>(Exclusive Events)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수 없는 두 사건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사건의 교집합이 공집합이 되는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915</a:t>
            </a:fld>
            <a:endParaRPr lang="ko-KR" altLang="en-US"/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73016"/>
            <a:ext cx="2571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6421388" cy="16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429309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배반인 경우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35581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배반이 아닌 경우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741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종</a:t>
            </a:r>
            <a:r>
              <a:rPr lang="ko-KR" altLang="en-US" dirty="0"/>
              <a:t>속</a:t>
            </a:r>
            <a:r>
              <a:rPr lang="ko-KR" altLang="en-US" dirty="0" smtClean="0"/>
              <a:t>사건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종속사건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종속사건</a:t>
            </a:r>
            <a:r>
              <a:rPr lang="en-US" altLang="ko-KR" dirty="0" smtClean="0"/>
              <a:t>(Dependent Events)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일어났을 경우에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확률을 말함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917</a:t>
            </a:fld>
            <a:endParaRPr lang="ko-KR" altLang="en-US"/>
          </a:p>
        </p:txBody>
      </p:sp>
      <p:pic>
        <p:nvPicPr>
          <p:cNvPr id="282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49071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4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기본 법칙 정리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확률의 덧셈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진법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1) A</a:t>
            </a:r>
            <a:r>
              <a:rPr lang="ko-KR" altLang="en-US" dirty="0"/>
              <a:t>의 </a:t>
            </a:r>
            <a:r>
              <a:rPr lang="ko-KR" altLang="en-US" dirty="0" smtClean="0"/>
              <a:t>여사건 </a:t>
            </a:r>
            <a:r>
              <a:rPr lang="en-US" altLang="ko-KR" dirty="0"/>
              <a:t>A'</a:t>
            </a:r>
            <a:r>
              <a:rPr lang="ko-KR" altLang="en-US" dirty="0"/>
              <a:t>의 확률은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')=1-P(A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2</a:t>
            </a:r>
            <a:r>
              <a:rPr lang="en-US" altLang="ko-KR" dirty="0"/>
              <a:t>) </a:t>
            </a:r>
            <a:r>
              <a:rPr lang="ko-KR" altLang="en-US" dirty="0"/>
              <a:t>덧셈정리 </a:t>
            </a:r>
            <a:r>
              <a:rPr lang="en-US" altLang="ko-KR" dirty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사건 </a:t>
            </a:r>
            <a:r>
              <a:rPr lang="en-US" altLang="ko-KR" dirty="0"/>
              <a:t>A, B</a:t>
            </a:r>
            <a:r>
              <a:rPr lang="ko-KR" altLang="en-US" dirty="0"/>
              <a:t>에 대하여</a:t>
            </a:r>
            <a:r>
              <a:rPr lang="en-US" altLang="ko-KR" dirty="0" smtClean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/>
              <a:t>P(A∪B)=P(A)+P(B)-P(A∩B)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) </a:t>
            </a:r>
            <a:r>
              <a:rPr lang="ko-KR" altLang="en-US" dirty="0"/>
              <a:t>임의의 두 </a:t>
            </a:r>
            <a:r>
              <a:rPr lang="ko-KR" altLang="en-US" dirty="0" smtClean="0"/>
              <a:t>사건 </a:t>
            </a:r>
            <a:r>
              <a:rPr lang="en-US" altLang="ko-KR" dirty="0"/>
              <a:t>A, B</a:t>
            </a:r>
            <a:r>
              <a:rPr lang="ko-KR" altLang="en-US" dirty="0"/>
              <a:t>가 주어졌을 때</a:t>
            </a:r>
            <a:r>
              <a:rPr lang="en-US" altLang="ko-KR" dirty="0" smtClean="0"/>
              <a:t>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여사건이면</a:t>
            </a:r>
            <a:r>
              <a:rPr lang="en-US" altLang="ko-KR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∩B')= P(A)-P(A∩B)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4</a:t>
            </a:r>
            <a:r>
              <a:rPr lang="en-US" altLang="ko-KR" dirty="0"/>
              <a:t>) </a:t>
            </a:r>
            <a:r>
              <a:rPr lang="ko-KR" altLang="en-US" dirty="0"/>
              <a:t>특히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서로 </a:t>
            </a:r>
            <a:r>
              <a:rPr lang="ko-KR" altLang="en-US" dirty="0" smtClean="0"/>
              <a:t>배반사건이면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P(A</a:t>
            </a:r>
            <a:r>
              <a:rPr lang="en-US" altLang="ko-KR" dirty="0"/>
              <a:t>∪B)= P(A)+P(B) 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덧셈정리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1044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두 사건 중 적어도 하나의 사건이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덧셈법칙은 상호배반일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배반이 아닌 경우 중복 계산되는 부분을 제거해야 한다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덧셈정리 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사건 </a:t>
            </a:r>
            <a:r>
              <a:rPr lang="en-US" altLang="ko-KR" dirty="0"/>
              <a:t>A </a:t>
            </a:r>
            <a:r>
              <a:rPr lang="ko-KR" altLang="en-US" dirty="0"/>
              <a:t>또는 사건 </a:t>
            </a:r>
            <a:r>
              <a:rPr lang="en-US" altLang="ko-KR" dirty="0"/>
              <a:t>B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일어날 확률은 사건</a:t>
            </a:r>
            <a:r>
              <a:rPr lang="en-US" altLang="ko-KR" dirty="0"/>
              <a:t>A</a:t>
            </a:r>
            <a:r>
              <a:rPr lang="ko-KR" altLang="en-US" dirty="0"/>
              <a:t>가 일어날 확률 과 사건 </a:t>
            </a:r>
            <a:r>
              <a:rPr lang="en-US" altLang="ko-KR" dirty="0"/>
              <a:t>B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일어날 확률을 더해서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922</a:t>
            </a:fld>
            <a:endParaRPr lang="ko-KR" altLang="en-US"/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72104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2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확률의 곱셈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 and B): </a:t>
            </a:r>
            <a:r>
              <a:rPr lang="ko-KR" altLang="en-US" dirty="0"/>
              <a:t>결합확률 </a:t>
            </a:r>
            <a:r>
              <a:rPr lang="en-US" altLang="ko-KR" dirty="0"/>
              <a:t>(joint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  • </a:t>
            </a:r>
            <a:r>
              <a:rPr lang="ko-KR" altLang="en-US" dirty="0"/>
              <a:t>두 사건이 함께 일어날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 </a:t>
            </a:r>
            <a:r>
              <a:rPr lang="en-US" altLang="ko-KR" dirty="0"/>
              <a:t>| B): </a:t>
            </a:r>
            <a:r>
              <a:rPr lang="ko-KR" altLang="en-US" dirty="0"/>
              <a:t>조건부확률 </a:t>
            </a:r>
            <a:r>
              <a:rPr lang="en-US" altLang="ko-KR" dirty="0"/>
              <a:t>(conditional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 </a:t>
            </a:r>
            <a:r>
              <a:rPr lang="ko-KR" altLang="en-US" dirty="0"/>
              <a:t>일어날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P(A), P(B): </a:t>
            </a:r>
            <a:r>
              <a:rPr lang="ko-KR" altLang="en-US" dirty="0"/>
              <a:t>주변확률 </a:t>
            </a:r>
            <a:r>
              <a:rPr lang="en-US" altLang="ko-KR" dirty="0"/>
              <a:t>(marginal probability)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 err="1"/>
              <a:t>비조건부</a:t>
            </a:r>
            <a:r>
              <a:rPr lang="ko-KR" altLang="en-US" dirty="0"/>
              <a:t>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924</a:t>
            </a:fld>
            <a:endParaRPr lang="ko-KR" altLang="en-US"/>
          </a:p>
        </p:txBody>
      </p:sp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374441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2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곱셈법칙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 </a:t>
            </a:r>
            <a:r>
              <a:rPr lang="ko-KR" altLang="en-US" dirty="0"/>
              <a:t>두 사건이 함께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곱셈법칙은 상호독립일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독립이 아닌 </a:t>
            </a:r>
            <a:r>
              <a:rPr lang="en-US" altLang="ko-KR" dirty="0"/>
              <a:t>(</a:t>
            </a:r>
            <a:r>
              <a:rPr lang="ko-KR" altLang="en-US" dirty="0"/>
              <a:t>종속의</a:t>
            </a:r>
            <a:r>
              <a:rPr lang="en-US" altLang="ko-KR" dirty="0"/>
              <a:t>) </a:t>
            </a:r>
            <a:r>
              <a:rPr lang="ko-KR" altLang="en-US" dirty="0"/>
              <a:t>경우 하나의 주변확률과 다른 하나의 조건부확률을 곱해야 </a:t>
            </a:r>
            <a:r>
              <a:rPr lang="ko-KR" altLang="en-US" dirty="0" smtClean="0"/>
              <a:t>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</a:t>
            </a:r>
            <a:r>
              <a:rPr lang="ko-KR" altLang="en-US" dirty="0" err="1" smtClean="0"/>
              <a:t>곱셈정리식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조건부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확률은 사건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일어날 확률 과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결합확률은 확률의 곱으로 구함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926</a:t>
            </a:fld>
            <a:endParaRPr lang="ko-KR" altLang="en-US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58" y="3826370"/>
            <a:ext cx="37814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77072"/>
            <a:ext cx="16573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563888" y="4225281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7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곱셈정리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두 사건이 서로 독립일 때</a:t>
            </a:r>
            <a:r>
              <a:rPr lang="en-US" altLang="ko-KR" dirty="0"/>
              <a:t>, </a:t>
            </a:r>
            <a:r>
              <a:rPr lang="ko-KR" altLang="en-US" dirty="0"/>
              <a:t>두 사건이 모두 일어날 확률은 각각의 </a:t>
            </a:r>
            <a:r>
              <a:rPr lang="ko-KR" altLang="en-US" dirty="0" err="1"/>
              <a:t>비조건부</a:t>
            </a:r>
            <a:r>
              <a:rPr lang="ko-KR" altLang="en-US" dirty="0"/>
              <a:t> </a:t>
            </a:r>
            <a:r>
              <a:rPr lang="ko-KR" altLang="en-US" dirty="0" smtClean="0"/>
              <a:t>확률을 </a:t>
            </a:r>
            <a:r>
              <a:rPr lang="ko-KR" altLang="en-US" dirty="0"/>
              <a:t>곱하여 얻는다</a:t>
            </a:r>
            <a:r>
              <a:rPr lang="en-US" altLang="ko-KR" dirty="0"/>
              <a:t>. </a:t>
            </a:r>
            <a:r>
              <a:rPr lang="ko-KR" altLang="en-US" dirty="0"/>
              <a:t>이를 좁은 의미의 곱셈법칙이라고 부른다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927</a:t>
            </a:fld>
            <a:endParaRPr lang="ko-KR" altLang="en-US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67969"/>
            <a:ext cx="533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2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조건부 확률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조건부 확률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en-US" dirty="0" smtClean="0"/>
              <a:t>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이진법</a:t>
            </a:r>
            <a:r>
              <a:rPr lang="en-US" altLang="ko-KR" dirty="0"/>
              <a:t>(</a:t>
            </a:r>
            <a:r>
              <a:rPr lang="ko-KR" altLang="en-US" dirty="0"/>
              <a:t>二進法</a:t>
            </a:r>
            <a:r>
              <a:rPr lang="en-US" altLang="ko-KR" dirty="0"/>
              <a:t>, binary)</a:t>
            </a:r>
            <a:r>
              <a:rPr lang="ko-KR" altLang="en-US" dirty="0"/>
              <a:t>은 두 개의 숫자만을 이용하는 </a:t>
            </a:r>
            <a:r>
              <a:rPr lang="ko-KR" altLang="en-US" dirty="0" smtClean="0"/>
              <a:t>기수</a:t>
            </a:r>
            <a:r>
              <a:rPr lang="ko-KR" altLang="en-US" dirty="0"/>
              <a:t>법</a:t>
            </a:r>
            <a:r>
              <a:rPr lang="ko-KR" altLang="en-US" dirty="0" smtClean="0"/>
              <a:t>이다</a:t>
            </a:r>
            <a:r>
              <a:rPr lang="en-US" altLang="ko-KR" dirty="0"/>
              <a:t>. </a:t>
            </a:r>
            <a:r>
              <a:rPr lang="ko-KR" altLang="en-US" dirty="0" smtClean="0"/>
              <a:t>관습적으로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기호를 쓰며 이들로 이루어진 수를 이진수라고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76" y="3824288"/>
            <a:ext cx="4171950" cy="14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9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조건부 확률 </a:t>
            </a:r>
            <a:r>
              <a:rPr lang="en-US" altLang="ko-KR" dirty="0"/>
              <a:t>(conditional probability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ko-KR" altLang="en-US" dirty="0"/>
              <a:t>일어났다고 가정했을 때에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ko-KR" altLang="en-US" dirty="0"/>
              <a:t>일어날 확률을 가리켜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3600" b="1" dirty="0" smtClean="0"/>
              <a:t>P(A┃B) </a:t>
            </a:r>
            <a:r>
              <a:rPr lang="ko-KR" altLang="en-US" dirty="0" smtClean="0"/>
              <a:t>로 표시하고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이를 사</a:t>
            </a:r>
            <a:r>
              <a:rPr lang="ko-KR" altLang="en-US" dirty="0"/>
              <a:t>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/>
              <a:t>조건으로 하는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/>
              <a:t>조건부 확률이라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조건부 확률 산식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벤다이어그램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P(A|B) : </a:t>
            </a:r>
            <a:r>
              <a:rPr lang="ko-KR" altLang="en-US" dirty="0"/>
              <a:t>조건부확률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 </a:t>
            </a:r>
            <a:r>
              <a:rPr lang="ko-KR" altLang="en-US" dirty="0" err="1" smtClean="0"/>
              <a:t>가일어날</a:t>
            </a:r>
            <a:r>
              <a:rPr lang="ko-KR" altLang="en-US" dirty="0" smtClean="0"/>
              <a:t> </a:t>
            </a:r>
            <a:r>
              <a:rPr lang="ko-KR" altLang="en-US" dirty="0"/>
              <a:t>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에만 포커스를 맞춤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의 확률에 대한 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 smtClean="0"/>
              <a:t>결합사건확률의 </a:t>
            </a:r>
            <a:r>
              <a:rPr lang="ko-KR" altLang="en-US" dirty="0"/>
              <a:t>상대적 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932</a:t>
            </a:fld>
            <a:endParaRPr lang="ko-KR" altLang="en-US"/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298977"/>
            <a:ext cx="4493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625977"/>
            <a:ext cx="4104455" cy="145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40770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P(B)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: </a:t>
            </a:r>
          </a:p>
          <a:p>
            <a:r>
              <a:rPr lang="ko-KR" altLang="en-US" dirty="0" err="1" smtClean="0"/>
              <a:t>벤다이어그</a:t>
            </a:r>
            <a:r>
              <a:rPr lang="ko-KR" altLang="en-US" dirty="0" err="1"/>
              <a:t>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9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| </a:t>
            </a:r>
            <a:r>
              <a:rPr lang="ko-KR" altLang="en-US" dirty="0" smtClean="0"/>
              <a:t>기호의 의미는 어떤 사건이 다른 사건의 발생을 조건으로 일어나는 확률을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933</a:t>
            </a:fld>
            <a:endParaRPr lang="ko-KR" altLang="en-US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56" y="2996952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285043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679326" y="4456536"/>
            <a:ext cx="777236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31660"/>
            <a:ext cx="330764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2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주사위가 소수이면서 홀수가 나올 확률은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A:</a:t>
            </a:r>
            <a:r>
              <a:rPr lang="ko-KR" altLang="en-US" dirty="0" smtClean="0"/>
              <a:t>홀수</a:t>
            </a:r>
            <a:r>
              <a:rPr lang="en-US" altLang="ko-KR" dirty="0" smtClean="0"/>
              <a:t>= {1,3,5}, B:</a:t>
            </a:r>
            <a:r>
              <a:rPr lang="ko-KR" altLang="en-US" dirty="0" smtClean="0"/>
              <a:t>소수</a:t>
            </a:r>
            <a:r>
              <a:rPr lang="en-US" altLang="ko-KR" dirty="0" smtClean="0"/>
              <a:t>={2,3,5}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B</a:t>
            </a:r>
            <a:r>
              <a:rPr lang="ko-KR" altLang="en-US" dirty="0" smtClean="0"/>
              <a:t>이 교집합 </a:t>
            </a:r>
            <a:r>
              <a:rPr lang="en-US" altLang="ko-KR" dirty="0" smtClean="0"/>
              <a:t>= {3,5}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934</a:t>
            </a:fld>
            <a:endParaRPr lang="ko-KR" altLang="en-US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41914"/>
            <a:ext cx="31623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5"/>
            <a:ext cx="309634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5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독립시행 확률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독립시행의 확률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독립시행의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동일한 시행이 여러 번 반복되면 사건이 서로 독립이므로 각 시행이 다른 시행에 영향을 미치지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937</a:t>
            </a:fld>
            <a:endParaRPr lang="ko-KR" altLang="en-US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7"/>
            <a:ext cx="28693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5" y="3946445"/>
            <a:ext cx="44862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1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독립시행의 확률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던질 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의 눈이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나올 확률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939</a:t>
            </a:fld>
            <a:endParaRPr lang="ko-KR" altLang="en-US"/>
          </a:p>
        </p:txBody>
      </p:sp>
      <p:pic>
        <p:nvPicPr>
          <p:cNvPr id="249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31" y="3284984"/>
            <a:ext cx="60388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5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팔진법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octal number system , </a:t>
            </a:r>
            <a:r>
              <a:rPr lang="ko-KR" altLang="en-US" dirty="0" err="1"/>
              <a:t>八進法</a:t>
            </a:r>
            <a:r>
              <a:rPr lang="ko-KR" altLang="en-US" dirty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을 밑으로 하는 기수법이다</a:t>
            </a:r>
            <a:r>
              <a:rPr lang="en-US" altLang="ko-KR" dirty="0"/>
              <a:t>.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숫자를 사용한다</a:t>
            </a:r>
            <a:r>
              <a:rPr lang="en-US" altLang="ko-KR" dirty="0" smtClean="0"/>
              <a:t>. </a:t>
            </a:r>
            <a:r>
              <a:rPr lang="ko-KR" altLang="en-US" dirty="0"/>
              <a:t>이진법 표기의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자리와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진법</a:t>
            </a:r>
            <a:r>
              <a:rPr lang="ko-KR" altLang="en-US" dirty="0" smtClean="0"/>
              <a:t> </a:t>
            </a:r>
            <a:r>
              <a:rPr lang="ko-KR" altLang="en-US" dirty="0"/>
              <a:t>한 자리가 일대일 </a:t>
            </a:r>
            <a:r>
              <a:rPr lang="ko-KR" altLang="en-US" dirty="0" smtClean="0"/>
              <a:t>대응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주사위를 </a:t>
            </a:r>
            <a:r>
              <a:rPr lang="en-US" altLang="ko-KR" dirty="0"/>
              <a:t>6</a:t>
            </a:r>
            <a:r>
              <a:rPr lang="ko-KR" altLang="en-US" dirty="0"/>
              <a:t>번 던질 때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의 눈이 </a:t>
            </a:r>
            <a:r>
              <a:rPr lang="en-US" altLang="ko-KR" dirty="0"/>
              <a:t>2</a:t>
            </a:r>
            <a:r>
              <a:rPr lang="ko-KR" altLang="en-US" dirty="0"/>
              <a:t>번 나올 확률을 구하여라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940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7065"/>
              </p:ext>
            </p:extLst>
          </p:nvPr>
        </p:nvGraphicFramePr>
        <p:xfrm>
          <a:off x="899592" y="3501008"/>
          <a:ext cx="38884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490"/>
                <a:gridCol w="555490"/>
                <a:gridCol w="555490"/>
                <a:gridCol w="555490"/>
                <a:gridCol w="555490"/>
                <a:gridCol w="555490"/>
                <a:gridCol w="55549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9" y="3717032"/>
            <a:ext cx="2869332" cy="129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314096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1or 2  </a:t>
            </a:r>
            <a:r>
              <a:rPr lang="ko-KR" altLang="en-US" sz="1400" dirty="0" smtClean="0"/>
              <a:t>확률 </a:t>
            </a:r>
            <a:r>
              <a:rPr lang="en-US" altLang="ko-KR" sz="1400" dirty="0" smtClean="0"/>
              <a:t>= 2/6 = 1/3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85606" y="5229200"/>
            <a:ext cx="286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</a:t>
            </a:r>
            <a:r>
              <a:rPr lang="en-US" altLang="ko-KR" baseline="-25000" dirty="0" smtClean="0"/>
              <a:t>6</a:t>
            </a:r>
            <a:r>
              <a:rPr lang="en-US" altLang="ko-KR" dirty="0" smtClean="0"/>
              <a:t>C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(1/3)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(1-1/3) </a:t>
            </a:r>
            <a:r>
              <a:rPr lang="en-US" altLang="ko-KR" baseline="30000" dirty="0" smtClean="0"/>
              <a:t>6-2</a:t>
            </a:r>
          </a:p>
          <a:p>
            <a:r>
              <a:rPr lang="en-US" altLang="ko-KR" dirty="0" smtClean="0"/>
              <a:t>= 6!/2!4! (1/9)(4/81)</a:t>
            </a:r>
            <a:endParaRPr lang="en-US" altLang="ko-KR" baseline="30000" dirty="0" smtClean="0"/>
          </a:p>
          <a:p>
            <a:r>
              <a:rPr lang="en-US" altLang="ko-KR" dirty="0" smtClean="0"/>
              <a:t>= 15*(16/729)</a:t>
            </a:r>
          </a:p>
          <a:p>
            <a:r>
              <a:rPr lang="en-US" altLang="ko-KR" dirty="0" smtClean="0"/>
              <a:t>= 80/243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8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확률변수와 확률분포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</a:t>
            </a:r>
            <a:r>
              <a:rPr lang="ko-KR" altLang="en-US" dirty="0"/>
              <a:t>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確率變數</a:t>
            </a:r>
            <a:r>
              <a:rPr lang="en-US" altLang="ko-KR" dirty="0"/>
              <a:t>, </a:t>
            </a:r>
            <a:r>
              <a:rPr lang="en-US" altLang="ko-KR" dirty="0" smtClean="0"/>
              <a:t>random </a:t>
            </a:r>
            <a:r>
              <a:rPr lang="en-US" altLang="ko-KR" dirty="0"/>
              <a:t>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확률실험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시행에서 나타낼 수 있는 모든 결과에 대해 수치를 대응시키는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확률적인 </a:t>
            </a:r>
            <a:r>
              <a:rPr lang="ko-KR" altLang="en-US" dirty="0"/>
              <a:t>과정에 따라 값이 결정되는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확률분포</a:t>
            </a:r>
            <a:r>
              <a:rPr lang="en-US" altLang="ko-KR" dirty="0"/>
              <a:t>(</a:t>
            </a:r>
            <a:r>
              <a:rPr lang="ko-KR" altLang="en-US" dirty="0" err="1" smtClean="0"/>
              <a:t>確率分布</a:t>
            </a:r>
            <a:r>
              <a:rPr lang="en-US" altLang="ko-KR" dirty="0" smtClean="0"/>
              <a:t>, probability distribution)</a:t>
            </a:r>
            <a:r>
              <a:rPr lang="ko-KR" altLang="en-US" dirty="0"/>
              <a:t>는 </a:t>
            </a:r>
            <a:r>
              <a:rPr lang="ko-KR" altLang="en-US" dirty="0" smtClean="0"/>
              <a:t>어떤 확률변수가 취할 수 있는 모든 값들과 그 값을 취할 확률의 대응관계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표시를 </a:t>
            </a:r>
            <a:r>
              <a:rPr lang="ko-KR" altLang="en-US" dirty="0" err="1" smtClean="0"/>
              <a:t>하는것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이산확률변수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이산확률변수</a:t>
            </a:r>
            <a:r>
              <a:rPr lang="en-US" altLang="ko-KR" dirty="0" smtClean="0"/>
              <a:t>(discrete probability variable) </a:t>
            </a:r>
            <a:r>
              <a:rPr lang="ko-KR" altLang="en-US" dirty="0" smtClean="0"/>
              <a:t>유한개의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또는 셀 수 있는 개수의 값으로 구성되어 있는 확률변수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이산 확률분포는 이산 확률변수가 가지는 확률분포를 의미한다</a:t>
            </a:r>
            <a:r>
              <a:rPr lang="en-US" altLang="ko-KR" dirty="0"/>
              <a:t>. </a:t>
            </a:r>
            <a:r>
              <a:rPr lang="ko-KR" altLang="en-US" dirty="0"/>
              <a:t>여기에서 확률변수가 이산 확률변수라는 말은 확률변수가 가질 수 있는 값의 개수가 가산 개 있다는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947</a:t>
            </a:fld>
            <a:endParaRPr lang="ko-KR" altLang="en-US"/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01492"/>
            <a:ext cx="4219575" cy="16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191261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이산균등분표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이산 균등 분포 함수인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en-US" altLang="ko-KR" dirty="0"/>
              <a:t>: Discrete uniform </a:t>
            </a:r>
            <a:r>
              <a:rPr lang="en-US" altLang="ko-KR" dirty="0" smtClean="0"/>
              <a:t>distribution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randint</a:t>
            </a:r>
            <a:r>
              <a:rPr lang="en-US" altLang="ko-KR" dirty="0" smtClean="0"/>
              <a:t>(low</a:t>
            </a:r>
            <a:r>
              <a:rPr lang="en-US" altLang="ko-KR" dirty="0"/>
              <a:t>, high=None, size=None, </a:t>
            </a:r>
            <a:r>
              <a:rPr lang="en-US" altLang="ko-KR" dirty="0" err="1"/>
              <a:t>dtype</a:t>
            </a:r>
            <a:r>
              <a:rPr lang="en-US" altLang="ko-KR" dirty="0"/>
              <a:t>='l')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948</a:t>
            </a:fld>
            <a:endParaRPr lang="ko-KR" altLang="en-US"/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3657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57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5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확률질량함수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십진법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십진법</a:t>
            </a:r>
            <a:r>
              <a:rPr lang="en-US" altLang="ko-KR" dirty="0"/>
              <a:t>(</a:t>
            </a:r>
            <a:r>
              <a:rPr lang="ko-KR" altLang="en-US" dirty="0"/>
              <a:t>十進法</a:t>
            </a:r>
            <a:r>
              <a:rPr lang="en-US" altLang="ko-KR" dirty="0"/>
              <a:t>, </a:t>
            </a:r>
            <a:r>
              <a:rPr lang="ko-KR" altLang="en-US" dirty="0" err="1" smtClean="0"/>
              <a:t>열올림법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10</a:t>
            </a:r>
            <a:r>
              <a:rPr lang="ko-KR" altLang="en-US" dirty="0"/>
              <a:t>을 기수로 한 기수법이다</a:t>
            </a:r>
            <a:r>
              <a:rPr lang="en-US" altLang="ko-KR" dirty="0"/>
              <a:t>. </a:t>
            </a:r>
            <a:r>
              <a:rPr lang="ko-KR" altLang="en-US" dirty="0"/>
              <a:t>자리수로 </a:t>
            </a:r>
            <a:r>
              <a:rPr lang="en-US" altLang="ko-KR" dirty="0"/>
              <a:t>0, 1, 2, 3, 4, 5, 6, 7, 8, 9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이상확률변수에서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950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25937"/>
              </p:ext>
            </p:extLst>
          </p:nvPr>
        </p:nvGraphicFramePr>
        <p:xfrm>
          <a:off x="1259632" y="3789040"/>
          <a:ext cx="698477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i="1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2" y="4981178"/>
            <a:ext cx="4381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447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주사위를 한 번 굴릴 때의 값을 나타내는 확률 변수가 </a:t>
            </a:r>
            <a:r>
              <a:rPr lang="en-US" altLang="ko-KR" dirty="0"/>
              <a:t>X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이 확률 변수에 대응되는 확률 질량 함수는 </a:t>
            </a:r>
            <a:r>
              <a:rPr lang="en-US" altLang="ko-KR" dirty="0"/>
              <a:t>f(x)=1/6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951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8399"/>
            <a:ext cx="375415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35972"/>
              </p:ext>
            </p:extLst>
          </p:nvPr>
        </p:nvGraphicFramePr>
        <p:xfrm>
          <a:off x="1259632" y="3861048"/>
          <a:ext cx="6984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P(X=xi)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연속확률변수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연속적인 범위의 값을 지니는 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연속량으로</a:t>
            </a:r>
            <a:r>
              <a:rPr lang="ko-KR" altLang="en-US" dirty="0" smtClean="0"/>
              <a:t> 표기되어 가능한 </a:t>
            </a:r>
            <a:r>
              <a:rPr lang="ko-KR" altLang="en-US" dirty="0" err="1" smtClean="0"/>
              <a:t>변수값의</a:t>
            </a:r>
            <a:r>
              <a:rPr lang="ko-KR" altLang="en-US" dirty="0" smtClean="0"/>
              <a:t> 셀 수 없는 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 확률분포는 확률 밀도 함수를 이용해 분포를 표현할 수 있는 경우를 의미한다</a:t>
            </a:r>
            <a:r>
              <a:rPr lang="en-US" altLang="ko-KR" dirty="0"/>
              <a:t>. </a:t>
            </a:r>
            <a:r>
              <a:rPr lang="ko-KR" altLang="en-US" dirty="0"/>
              <a:t>연속 확률분포를 가지는 확률변수는 연속 확률변수라고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954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1872208" cy="12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연속균등분포</a:t>
            </a:r>
            <a:r>
              <a:rPr lang="en-US" altLang="ko-KR" dirty="0"/>
              <a:t>(continuous uniform distribution)</a:t>
            </a:r>
            <a:r>
              <a:rPr lang="ko-KR" altLang="en-US" dirty="0"/>
              <a:t>은 연속 확률 분포로</a:t>
            </a:r>
            <a:r>
              <a:rPr lang="en-US" altLang="ko-KR" dirty="0"/>
              <a:t>, </a:t>
            </a:r>
            <a:r>
              <a:rPr lang="ko-KR" altLang="en-US" dirty="0"/>
              <a:t>분포가 특정 범위 내에서 균등하게 나타나 있을 경우를 가리킨다</a:t>
            </a:r>
            <a:r>
              <a:rPr lang="en-US" altLang="ko-KR" dirty="0"/>
              <a:t>. </a:t>
            </a:r>
            <a:r>
              <a:rPr lang="ko-KR" altLang="en-US" dirty="0"/>
              <a:t>이 분포는 두 개의 매개변수 </a:t>
            </a:r>
            <a:r>
              <a:rPr lang="en-US" altLang="ko-KR" dirty="0" err="1" smtClean="0"/>
              <a:t>a,b</a:t>
            </a:r>
            <a:r>
              <a:rPr lang="ko-KR" altLang="en-US" dirty="0"/>
              <a:t>를 받으며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[</a:t>
            </a:r>
            <a:r>
              <a:rPr lang="en-US" altLang="ko-KR" dirty="0" err="1"/>
              <a:t>a,b</a:t>
            </a:r>
            <a:r>
              <a:rPr lang="en-US" altLang="ko-KR" dirty="0"/>
              <a:t>] </a:t>
            </a:r>
            <a:r>
              <a:rPr lang="ko-KR" altLang="en-US" dirty="0"/>
              <a:t>범위에서 균등한 확률을 가진다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955</a:t>
            </a:fld>
            <a:endParaRPr lang="ko-KR" altLang="en-US"/>
          </a:p>
        </p:txBody>
      </p:sp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348543" cy="54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5" y="4859990"/>
            <a:ext cx="2247900" cy="6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연속균등분포를 표시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uniform(low=-1, high=0</a:t>
            </a:r>
            <a:r>
              <a:rPr lang="en-US" altLang="ko-KR" dirty="0"/>
              <a:t>, 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956</a:t>
            </a:fld>
            <a:endParaRPr lang="ko-KR" altLang="en-US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83075"/>
            <a:ext cx="410445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590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정규분포</a:t>
            </a:r>
            <a:r>
              <a:rPr lang="en-US" altLang="ko-KR" dirty="0"/>
              <a:t>(</a:t>
            </a:r>
            <a:r>
              <a:rPr lang="ko-KR" altLang="en-US" dirty="0" smtClean="0"/>
              <a:t>正規分布</a:t>
            </a:r>
            <a:r>
              <a:rPr lang="en-US" altLang="ko-KR" dirty="0" smtClean="0"/>
              <a:t>,normal </a:t>
            </a:r>
            <a:r>
              <a:rPr lang="en-US" altLang="ko-KR" dirty="0"/>
              <a:t>distribution) </a:t>
            </a:r>
            <a:r>
              <a:rPr lang="ko-KR" altLang="en-US" dirty="0"/>
              <a:t>또는 가우스 분포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分布</a:t>
            </a:r>
            <a:r>
              <a:rPr lang="en-US" altLang="ko-KR" dirty="0" smtClean="0"/>
              <a:t>,Gaussian </a:t>
            </a:r>
            <a:r>
              <a:rPr lang="en-US" altLang="ko-KR" dirty="0"/>
              <a:t>distribution)</a:t>
            </a:r>
            <a:r>
              <a:rPr lang="ko-KR" altLang="en-US" dirty="0"/>
              <a:t>는 연속 확률 분포의 </a:t>
            </a:r>
            <a:r>
              <a:rPr lang="ko-KR" altLang="en-US" dirty="0" smtClean="0"/>
              <a:t>하나정규분포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957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0323" y="3717032"/>
            <a:ext cx="3819525" cy="1944215"/>
            <a:chOff x="2860323" y="4338507"/>
            <a:chExt cx="3819525" cy="857121"/>
          </a:xfrm>
        </p:grpSpPr>
        <p:pic>
          <p:nvPicPr>
            <p:cNvPr id="2345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338507"/>
              <a:ext cx="10858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11" y="4586028"/>
              <a:ext cx="31623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323" y="4976553"/>
              <a:ext cx="3819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74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정규분포 </a:t>
            </a:r>
            <a:r>
              <a:rPr lang="en-US" altLang="ko-KR" b="1" dirty="0"/>
              <a:t>: </a:t>
            </a:r>
            <a:r>
              <a:rPr lang="en-US" altLang="ko-KR" b="1" dirty="0" err="1"/>
              <a:t>random.standard_normal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평균은 </a:t>
            </a:r>
            <a:r>
              <a:rPr lang="en-US" altLang="ko-KR" dirty="0"/>
              <a:t>0 </a:t>
            </a:r>
            <a:r>
              <a:rPr lang="ko-KR" altLang="en-US" dirty="0"/>
              <a:t>이고 표준편차가</a:t>
            </a:r>
            <a:r>
              <a:rPr lang="en-US" altLang="ko-KR" dirty="0"/>
              <a:t>1 </a:t>
            </a:r>
            <a:r>
              <a:rPr lang="ko-KR" altLang="en-US" dirty="0"/>
              <a:t>인 분포를 정규분포</a:t>
            </a:r>
          </a:p>
          <a:p>
            <a:pPr marL="0" indent="0">
              <a:buNone/>
            </a:pPr>
            <a:r>
              <a:rPr lang="en-US" altLang="ko-KR" dirty="0" err="1"/>
              <a:t>standard_normal</a:t>
            </a:r>
            <a:r>
              <a:rPr lang="en-US" altLang="ko-KR" dirty="0"/>
              <a:t>(size=None)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958</a:t>
            </a:fld>
            <a:endParaRPr lang="ko-KR" altLang="en-US"/>
          </a:p>
        </p:txBody>
      </p:sp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46005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5786"/>
            <a:ext cx="3657600" cy="25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십육진법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십육진법</a:t>
            </a:r>
            <a:r>
              <a:rPr lang="en-US" altLang="ko-KR" dirty="0"/>
              <a:t>(</a:t>
            </a:r>
            <a:r>
              <a:rPr lang="ko-KR" altLang="en-US" dirty="0" err="1"/>
              <a:t>十六進法</a:t>
            </a:r>
            <a:r>
              <a:rPr lang="en-US" altLang="ko-KR" dirty="0"/>
              <a:t>, hexadecimal)</a:t>
            </a:r>
            <a:r>
              <a:rPr lang="ko-KR" altLang="en-US" dirty="0"/>
              <a:t>은 </a:t>
            </a:r>
            <a:r>
              <a:rPr lang="en-US" altLang="ko-KR" dirty="0"/>
              <a:t>16</a:t>
            </a:r>
            <a:r>
              <a:rPr lang="ko-KR" altLang="en-US" dirty="0"/>
              <a:t>을 밑으로 하는 기수법이다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수와 </a:t>
            </a:r>
            <a:r>
              <a:rPr lang="en-US" altLang="ko-KR" dirty="0"/>
              <a:t>A</a:t>
            </a:r>
            <a:r>
              <a:rPr lang="ko-KR" altLang="en-US" dirty="0"/>
              <a:t>에서 </a:t>
            </a:r>
            <a:r>
              <a:rPr lang="en-US" altLang="ko-KR" dirty="0"/>
              <a:t>F</a:t>
            </a:r>
            <a:r>
              <a:rPr lang="ko-KR" altLang="en-US" dirty="0"/>
              <a:t>까지의 로마 문자를 사용하고</a:t>
            </a:r>
            <a:r>
              <a:rPr lang="en-US" altLang="ko-KR" dirty="0"/>
              <a:t>, </a:t>
            </a:r>
            <a:r>
              <a:rPr lang="ko-KR" altLang="en-US" dirty="0"/>
              <a:t>이때 대소문자는 구별하지 않는다</a:t>
            </a:r>
            <a:r>
              <a:rPr lang="en-US" altLang="ko-KR" dirty="0"/>
              <a:t>. </a:t>
            </a:r>
            <a:r>
              <a:rPr lang="ko-KR" altLang="en-US" dirty="0"/>
              <a:t>이진법 표기의 </a:t>
            </a:r>
            <a:r>
              <a:rPr lang="en-US" altLang="ko-KR" dirty="0"/>
              <a:t>4</a:t>
            </a:r>
            <a:r>
              <a:rPr lang="ko-KR" altLang="en-US" dirty="0"/>
              <a:t>자리와 십육진법 한 자리가 일대일 대응하며</a:t>
            </a:r>
            <a:r>
              <a:rPr lang="en-US" altLang="ko-KR" dirty="0"/>
              <a:t>, 2</a:t>
            </a:r>
            <a:r>
              <a:rPr lang="ko-KR" altLang="en-US" dirty="0"/>
              <a:t>진수가 많이 쓰이는 컴퓨터에서 </a:t>
            </a:r>
            <a:r>
              <a:rPr lang="en-US" altLang="ko-KR" dirty="0"/>
              <a:t>2</a:t>
            </a:r>
            <a:r>
              <a:rPr lang="ko-KR" altLang="en-US" dirty="0"/>
              <a:t>진수를 대신해 많이 쓰이고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</a:t>
            </a:r>
            <a:r>
              <a:rPr lang="en-US" altLang="ko-KR" dirty="0" smtClean="0"/>
              <a:t>(probability </a:t>
            </a:r>
            <a:r>
              <a:rPr lang="en-US" altLang="ko-KR" dirty="0"/>
              <a:t>density function </a:t>
            </a:r>
            <a:r>
              <a:rPr lang="ko-KR" altLang="en-US" dirty="0"/>
              <a:t>약자 </a:t>
            </a:r>
            <a:r>
              <a:rPr lang="en-US" altLang="ko-KR" dirty="0"/>
              <a:t>PDF</a:t>
            </a:r>
            <a:r>
              <a:rPr lang="ko-KR" altLang="en-US" dirty="0" smtClean="0"/>
              <a:t> </a:t>
            </a:r>
            <a:r>
              <a:rPr lang="en-US" altLang="ko-KR" dirty="0" smtClean="0"/>
              <a:t>)f(x)</a:t>
            </a:r>
            <a:r>
              <a:rPr lang="ko-KR" altLang="en-US" dirty="0" smtClean="0"/>
              <a:t>는 일정한 값들의 범위를 포괄하는 연속확률변수의 확률을 찾는데 사용하고  연속데이터에서의 확률을 구하기 위해서 확률밀도함수의 면적을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960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4607840"/>
            <a:ext cx="36480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5394058"/>
            <a:ext cx="1371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607840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확률 밀도함수 </a:t>
            </a:r>
            <a:r>
              <a:rPr lang="en-US" altLang="ko-KR" sz="1400" b="1" dirty="0" smtClean="0"/>
              <a:t>f(x)</a:t>
            </a:r>
            <a:r>
              <a:rPr lang="ko-KR" altLang="en-US" sz="1400" b="1" dirty="0" smtClean="0"/>
              <a:t>와 구간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a,b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에 대해 확률변수 </a:t>
            </a:r>
            <a:r>
              <a:rPr lang="en-US" altLang="ko-KR" sz="1400" b="1" dirty="0" smtClean="0"/>
              <a:t>X</a:t>
            </a:r>
            <a:r>
              <a:rPr lang="ko-KR" altLang="en-US" sz="1400" b="1" dirty="0" smtClean="0"/>
              <a:t>가 구간에 포함될 확률 </a:t>
            </a:r>
            <a:r>
              <a:rPr lang="en-US" altLang="ko-KR" sz="1400" b="1" dirty="0" smtClean="0"/>
              <a:t>P(a&lt;= X&lt;=b)</a:t>
            </a:r>
            <a:r>
              <a:rPr lang="ko-KR" altLang="en-US" sz="1400" b="1" dirty="0" smtClean="0"/>
              <a:t>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89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적분을 이용해서 그래프의 면적으로 확률을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961</a:t>
            </a:fld>
            <a:endParaRPr lang="ko-KR" altLang="en-US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6840760" cy="332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기대값</a:t>
            </a:r>
            <a:r>
              <a:rPr lang="en-US" altLang="ko-KR" sz="6000" dirty="0" smtClean="0"/>
              <a:t>(</a:t>
            </a:r>
            <a:r>
              <a:rPr lang="ko-KR" altLang="en-US" sz="6000" dirty="0" smtClean="0"/>
              <a:t>평균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확률 변수의 </a:t>
            </a:r>
            <a:r>
              <a:rPr lang="ko-KR" altLang="en-US" dirty="0" err="1"/>
              <a:t>기댓값</a:t>
            </a:r>
            <a:r>
              <a:rPr lang="en-US" altLang="ko-KR" dirty="0"/>
              <a:t>(</a:t>
            </a:r>
            <a:r>
              <a:rPr lang="ko-KR" altLang="en-US" dirty="0" err="1"/>
              <a:t>期待값</a:t>
            </a:r>
            <a:r>
              <a:rPr lang="en-US" altLang="ko-KR" dirty="0"/>
              <a:t>, </a:t>
            </a:r>
            <a:r>
              <a:rPr lang="en-US" altLang="ko-KR" dirty="0" smtClean="0"/>
              <a:t>expected </a:t>
            </a:r>
            <a:r>
              <a:rPr lang="en-US" altLang="ko-KR" dirty="0"/>
              <a:t>value)</a:t>
            </a:r>
            <a:r>
              <a:rPr lang="ko-KR" altLang="en-US" dirty="0"/>
              <a:t>은 각 사건이 벌어졌을 때의 이득과 그 사건이 벌어질 확률을 곱한 것을 전체 사건에 대해 합한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이것은 </a:t>
            </a:r>
            <a:r>
              <a:rPr lang="ko-KR" altLang="en-US" b="1" dirty="0"/>
              <a:t>어떤 확률적 사건에 대한 평균의 의미로 </a:t>
            </a:r>
            <a:r>
              <a:rPr lang="ko-KR" altLang="en-US" dirty="0"/>
              <a:t>생각할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2322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각 사건이 발생할 때의 결과와 그 사건이 벌어질 확률을 곱한 것들을 전체 사건에 대해 합한 값입니다</a:t>
            </a:r>
            <a:r>
              <a:rPr lang="en-US" altLang="ko-KR" dirty="0"/>
              <a:t>. </a:t>
            </a:r>
            <a:r>
              <a:rPr lang="ko-KR" altLang="en-US" dirty="0"/>
              <a:t>어떤 확률적 사건에 대한 평균의 의미로 생각할 수 있습니다</a:t>
            </a:r>
            <a:r>
              <a:rPr lang="en-US" altLang="ko-KR" dirty="0"/>
              <a:t>. </a:t>
            </a:r>
            <a:r>
              <a:rPr lang="ko-KR" altLang="en-US" dirty="0"/>
              <a:t>확률변수</a:t>
            </a:r>
            <a:r>
              <a:rPr lang="en-US" altLang="ko-KR" dirty="0"/>
              <a:t>(=</a:t>
            </a:r>
            <a:r>
              <a:rPr lang="ko-KR" altLang="en-US" dirty="0"/>
              <a:t>랜덤변수</a:t>
            </a:r>
            <a:r>
              <a:rPr lang="en-US" altLang="ko-KR" dirty="0"/>
              <a:t>)</a:t>
            </a:r>
            <a:r>
              <a:rPr lang="ko-KR" altLang="en-US" dirty="0"/>
              <a:t>가 나타내는 확률분포에서 중심 위치를 나타내는 척도이다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965</a:t>
            </a:fld>
            <a:endParaRPr lang="ko-KR" alt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31" y="4994422"/>
            <a:ext cx="3143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43" y="4149080"/>
            <a:ext cx="48482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이산확률변수의 </a:t>
            </a:r>
            <a:r>
              <a:rPr lang="ko-KR" altLang="en-US" dirty="0" err="1"/>
              <a:t>기대값</a:t>
            </a:r>
            <a:r>
              <a:rPr lang="ko-KR" altLang="en-US" dirty="0"/>
              <a:t>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기대값의</a:t>
            </a:r>
            <a:r>
              <a:rPr lang="ko-KR" altLang="en-US" dirty="0" smtClean="0"/>
              <a:t>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966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75" y="4552156"/>
            <a:ext cx="4810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1376" y="4967673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04939"/>
            <a:ext cx="3667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연속확률변수의 </a:t>
            </a:r>
            <a:r>
              <a:rPr lang="ko-KR" altLang="en-US" dirty="0" err="1" smtClean="0"/>
              <a:t>기대값은</a:t>
            </a:r>
            <a:r>
              <a:rPr lang="ko-KR" altLang="en-US" dirty="0" smtClean="0"/>
              <a:t> 확률밀도함수의 적분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967</a:t>
            </a:fld>
            <a:endParaRPr lang="ko-KR" altLang="en-US"/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41" y="4403973"/>
            <a:ext cx="2924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25812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8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기대값의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기대값의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969</a:t>
            </a:fld>
            <a:endParaRPr lang="ko-KR" altLang="en-US"/>
          </a:p>
        </p:txBody>
      </p:sp>
      <p:pic>
        <p:nvPicPr>
          <p:cNvPr id="2314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4538"/>
            <a:ext cx="80676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Python</a:t>
            </a:r>
            <a:br>
              <a:rPr lang="en-US" altLang="ko-KR" sz="6000" dirty="0" smtClean="0"/>
            </a:br>
            <a:r>
              <a:rPr lang="ko-KR" altLang="en-US" sz="6000" dirty="0" smtClean="0"/>
              <a:t>기수법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기대값의</a:t>
            </a:r>
            <a:r>
              <a:rPr lang="ko-KR" altLang="en-US" dirty="0" smtClean="0"/>
              <a:t> 연산법칙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기대값</a:t>
            </a:r>
            <a:r>
              <a:rPr lang="en-US" altLang="ko-KR" dirty="0"/>
              <a:t> </a:t>
            </a:r>
            <a:r>
              <a:rPr lang="en-US" altLang="ko-KR" dirty="0" smtClean="0"/>
              <a:t>E(5X+3) </a:t>
            </a:r>
            <a:r>
              <a:rPr lang="ko-KR" altLang="en-US" dirty="0" smtClean="0"/>
              <a:t>에 대한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970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31" y="3861048"/>
            <a:ext cx="28860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2423"/>
            <a:ext cx="2352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33725"/>
            <a:ext cx="6953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0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분산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확률변수의 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분산</a:t>
            </a:r>
            <a:r>
              <a:rPr lang="en-US" altLang="ko-KR" dirty="0"/>
              <a:t>(Variance)</a:t>
            </a:r>
            <a:r>
              <a:rPr lang="ko-KR" altLang="en-US" dirty="0"/>
              <a:t>은 각 확률변수들이 </a:t>
            </a:r>
            <a:r>
              <a:rPr lang="ko-KR" altLang="en-US" dirty="0" err="1"/>
              <a:t>기대값</a:t>
            </a:r>
            <a:r>
              <a:rPr lang="en-US" altLang="ko-KR" dirty="0"/>
              <a:t>(=</a:t>
            </a:r>
            <a:r>
              <a:rPr lang="ko-KR" altLang="en-US" dirty="0"/>
              <a:t>확률사건 평균</a:t>
            </a:r>
            <a:r>
              <a:rPr lang="en-US" altLang="ko-KR" dirty="0"/>
              <a:t>)</a:t>
            </a:r>
            <a:r>
              <a:rPr lang="ko-KR" altLang="en-US" dirty="0"/>
              <a:t>으로부터 얼마나 떨어져서 분산되어 있는지 가늠할 수 있는 하나의 척도</a:t>
            </a:r>
            <a:r>
              <a:rPr lang="en-US" altLang="ko-KR" dirty="0"/>
              <a:t>, </a:t>
            </a:r>
            <a:r>
              <a:rPr lang="ko-KR" altLang="en-US" dirty="0"/>
              <a:t>즉 하나의 값을 말한다</a:t>
            </a:r>
            <a:r>
              <a:rPr lang="en-US" altLang="ko-KR" dirty="0"/>
              <a:t>. </a:t>
            </a:r>
            <a:r>
              <a:rPr lang="ko-KR" altLang="en-US" dirty="0"/>
              <a:t>사실 분산은 표준편차를 구하기 위한 과정이라고 보면 된다</a:t>
            </a:r>
            <a:r>
              <a:rPr lang="en-US" altLang="ko-KR" dirty="0"/>
              <a:t>. </a:t>
            </a:r>
            <a:r>
              <a:rPr lang="ko-KR" altLang="en-US" dirty="0"/>
              <a:t>분산을 구하는 방법은 아래와 같다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4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694" y="3059063"/>
            <a:ext cx="2448272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편차의 제곱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4020716"/>
            <a:ext cx="245841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편차의 제곱</a:t>
            </a:r>
            <a:r>
              <a:rPr lang="en-US" altLang="ko-KR" sz="1400" dirty="0" smtClean="0">
                <a:solidFill>
                  <a:schemeClr val="tx1"/>
                </a:solidFill>
              </a:rPr>
              <a:t>*</a:t>
            </a:r>
            <a:r>
              <a:rPr lang="ko-KR" altLang="en-US" sz="1400" dirty="0" smtClean="0">
                <a:solidFill>
                  <a:schemeClr val="tx1"/>
                </a:solidFill>
              </a:rPr>
              <a:t> 사건확률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02" y="2852936"/>
            <a:ext cx="8382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077" y="4016051"/>
            <a:ext cx="1238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9552" y="5003279"/>
            <a:ext cx="245841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분산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14" y="5052615"/>
            <a:ext cx="24669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1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변형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분산식을</a:t>
            </a:r>
            <a:r>
              <a:rPr lang="ko-KR" altLang="en-US" dirty="0" smtClean="0"/>
              <a:t> 변형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975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085184"/>
            <a:ext cx="30575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5393" y="3542573"/>
            <a:ext cx="245841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분산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간편식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18" y="2780928"/>
            <a:ext cx="2667000" cy="174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0112" y="544522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=-2E[XE[X]]</a:t>
            </a:r>
          </a:p>
          <a:p>
            <a:r>
              <a:rPr lang="en-US" altLang="ko-KR" dirty="0" smtClean="0"/>
              <a:t>= -2E[X]E[X]</a:t>
            </a:r>
          </a:p>
          <a:p>
            <a:r>
              <a:rPr lang="en-US" altLang="ko-KR" dirty="0" smtClean="0"/>
              <a:t>= -2E[X]</a:t>
            </a:r>
            <a:r>
              <a:rPr lang="en-US" altLang="ko-KR" baseline="30000" dirty="0" smtClean="0"/>
              <a:t>2</a:t>
            </a:r>
            <a:endParaRPr lang="ko-KR" altLang="en-US" baseline="30000" dirty="0"/>
          </a:p>
        </p:txBody>
      </p:sp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68" y="4838674"/>
            <a:ext cx="14001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04148" y="4825431"/>
            <a:ext cx="291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이용해서 </a:t>
            </a:r>
            <a:r>
              <a:rPr lang="ko-KR" altLang="en-US" sz="1400" dirty="0" err="1" smtClean="0"/>
              <a:t>기대값</a:t>
            </a:r>
            <a:r>
              <a:rPr lang="ko-KR" altLang="en-US" sz="1400" dirty="0" smtClean="0"/>
              <a:t> 내의 </a:t>
            </a:r>
            <a:r>
              <a:rPr lang="ko-KR" altLang="en-US" sz="1400" dirty="0" err="1" smtClean="0"/>
              <a:t>기대값을</a:t>
            </a:r>
            <a:r>
              <a:rPr lang="ko-KR" altLang="en-US" sz="1400" dirty="0" smtClean="0"/>
              <a:t> 밖으로 배출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58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1680" y="3830403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12166" y="5318856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분산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01008"/>
            <a:ext cx="244827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988024"/>
            <a:ext cx="39909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</a:t>
            </a:r>
            <a:r>
              <a:rPr lang="ko-KR" altLang="en-US" dirty="0"/>
              <a:t>산</a:t>
            </a:r>
            <a:r>
              <a:rPr lang="ko-KR" altLang="en-US" dirty="0" smtClean="0"/>
              <a:t>의 연산법칙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분산의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978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636912"/>
            <a:ext cx="6819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789040"/>
            <a:ext cx="66198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4437112"/>
            <a:ext cx="60864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5157192"/>
            <a:ext cx="46386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표준편</a:t>
            </a:r>
            <a:r>
              <a:rPr lang="ko-KR" altLang="en-US" sz="6000" dirty="0"/>
              <a:t>차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진법표현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확률변수의 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(Standard deviation)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확률 사건의 평균인 </a:t>
            </a:r>
            <a:r>
              <a:rPr lang="ko-KR" altLang="en-US" dirty="0" err="1"/>
              <a:t>기대값으로부터</a:t>
            </a:r>
            <a:r>
              <a:rPr lang="ko-KR" altLang="en-US" dirty="0"/>
              <a:t> 일반적인 평균 차이로 인식하면 된다</a:t>
            </a:r>
            <a:r>
              <a:rPr lang="en-US" altLang="ko-KR" dirty="0"/>
              <a:t>. </a:t>
            </a:r>
            <a:r>
              <a:rPr lang="ko-KR" altLang="en-US" dirty="0"/>
              <a:t>표준편차는 적을 수록 </a:t>
            </a:r>
            <a:r>
              <a:rPr lang="ko-KR" altLang="en-US" dirty="0" err="1"/>
              <a:t>기대값에</a:t>
            </a:r>
            <a:r>
              <a:rPr lang="ko-KR" altLang="en-US" dirty="0"/>
              <a:t> 가까이 위치하고 있다는 의미다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표준편차는 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표준편차식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표준편차는 </a:t>
            </a:r>
            <a:r>
              <a:rPr lang="ko-KR" altLang="en-US" dirty="0"/>
              <a:t>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982</a:t>
            </a:fld>
            <a:endParaRPr lang="ko-KR" altLang="en-US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3140968"/>
            <a:ext cx="53435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1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공분</a:t>
            </a:r>
            <a:r>
              <a:rPr lang="ko-KR" altLang="en-US" sz="6000" dirty="0" err="1"/>
              <a:t>산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</a:t>
            </a:r>
            <a:r>
              <a:rPr lang="ko-KR" altLang="en-US" dirty="0" err="1"/>
              <a:t>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두 확률변수의 상관관계를 나타내는 것이다</a:t>
            </a:r>
            <a:r>
              <a:rPr lang="en-US" altLang="ko-KR" dirty="0"/>
              <a:t>. </a:t>
            </a:r>
            <a:r>
              <a:rPr lang="ko-KR" altLang="en-US" dirty="0"/>
              <a:t>만약 두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값도 상승하는 상관관계에 있다면</a:t>
            </a:r>
            <a:r>
              <a:rPr lang="en-US" altLang="ko-KR" dirty="0"/>
              <a:t>,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양수가 된다</a:t>
            </a:r>
            <a:r>
              <a:rPr lang="en-US" altLang="ko-KR" dirty="0"/>
              <a:t>. </a:t>
            </a:r>
            <a:r>
              <a:rPr lang="ko-KR" altLang="en-US" dirty="0"/>
              <a:t>반대로 두 개의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값이 하강하는 경향을 보인다면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음수가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공분산이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가까우면 상관관계가 적다는 것을 의미한다</a:t>
            </a:r>
            <a:r>
              <a:rPr lang="en-US" altLang="ko-KR" dirty="0"/>
              <a:t>.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의 </a:t>
            </a:r>
            <a:r>
              <a:rPr lang="ko-KR" altLang="en-US" dirty="0" err="1"/>
              <a:t>공분산</a:t>
            </a:r>
            <a:r>
              <a:rPr lang="ko-KR" altLang="en-US" dirty="0"/>
              <a:t> </a:t>
            </a:r>
            <a:r>
              <a:rPr lang="en-US" altLang="ko-KR" i="1" dirty="0" err="1"/>
              <a:t>σij</a:t>
            </a:r>
            <a:r>
              <a:rPr lang="ko-KR" altLang="en-US" dirty="0"/>
              <a:t> </a:t>
            </a:r>
            <a:r>
              <a:rPr lang="en-US" altLang="ko-KR" dirty="0"/>
              <a:t>= 0 </a:t>
            </a:r>
            <a:r>
              <a:rPr lang="ko-KR" altLang="en-US" dirty="0"/>
              <a:t>이면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는 독립이다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하나의 사건에 대하여 발생하는 두 확률변수의 각 </a:t>
            </a:r>
            <a:r>
              <a:rPr lang="ko-KR" altLang="en-US" dirty="0" err="1"/>
              <a:t>기대값과의</a:t>
            </a:r>
            <a:r>
              <a:rPr lang="ko-KR" altLang="en-US" dirty="0"/>
              <a:t> 차이를 곱한 것들의 합이라고 보면 된다</a:t>
            </a:r>
            <a:r>
              <a:rPr lang="en-US" altLang="ko-KR" dirty="0"/>
              <a:t>.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986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221088"/>
            <a:ext cx="31242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공분산의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2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988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771775"/>
            <a:ext cx="7258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0" y="2428875"/>
            <a:ext cx="7143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86225"/>
            <a:ext cx="66008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5373216"/>
            <a:ext cx="39528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5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진법 표현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bin, </a:t>
            </a:r>
            <a:r>
              <a:rPr lang="en-US" altLang="ko-KR" dirty="0" err="1" smtClean="0"/>
              <a:t>oct</a:t>
            </a:r>
            <a:r>
              <a:rPr lang="en-US" altLang="ko-KR" dirty="0" smtClean="0"/>
              <a:t>, hex</a:t>
            </a:r>
            <a:r>
              <a:rPr lang="ko-KR" altLang="en-US" dirty="0" smtClean="0"/>
              <a:t>를 이용해서 이진법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팔진법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진법을 표현함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40968"/>
            <a:ext cx="2736304" cy="323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3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</a:t>
            </a:r>
            <a:r>
              <a:rPr lang="en-US" altLang="ko-KR" dirty="0"/>
              <a:t>(</a:t>
            </a:r>
            <a:r>
              <a:rPr lang="ko-KR" altLang="en-US" dirty="0"/>
              <a:t>統計學</a:t>
            </a:r>
            <a:r>
              <a:rPr lang="en-US" altLang="ko-KR" dirty="0"/>
              <a:t>, </a:t>
            </a:r>
            <a:r>
              <a:rPr lang="en-US" altLang="ko-KR" dirty="0" smtClean="0"/>
              <a:t>statistics</a:t>
            </a:r>
            <a:r>
              <a:rPr lang="en-US" altLang="ko-KR" dirty="0"/>
              <a:t>)</a:t>
            </a:r>
            <a:r>
              <a:rPr lang="ko-KR" altLang="en-US" dirty="0"/>
              <a:t>은 수량적 비교를 기초로 하여</a:t>
            </a:r>
            <a:r>
              <a:rPr lang="en-US" altLang="ko-KR" dirty="0"/>
              <a:t>, </a:t>
            </a:r>
            <a:r>
              <a:rPr lang="ko-KR" altLang="en-US" dirty="0"/>
              <a:t>많은 사실을 통계적으로 관찰하고 처리하는 방법을 연구하는 학문이다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991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5184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기술통계학</a:t>
            </a:r>
            <a:r>
              <a:rPr lang="en-US" altLang="ko-KR" dirty="0" smtClean="0"/>
              <a:t>(descriptive statistics)</a:t>
            </a:r>
            <a:r>
              <a:rPr lang="ko-KR" altLang="en-US" dirty="0" smtClean="0"/>
              <a:t>는 모집단 전체 혹은 표본으로부터 얻은 데이터에 대한 숫자 요약</a:t>
            </a:r>
            <a:r>
              <a:rPr lang="en-US" altLang="ko-KR" dirty="0" smtClean="0"/>
              <a:t>9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ko-KR" altLang="en-US" dirty="0" err="1" smtClean="0"/>
              <a:t>그래표</a:t>
            </a:r>
            <a:r>
              <a:rPr lang="ko-KR" altLang="en-US" dirty="0" smtClean="0"/>
              <a:t> 요약을 통해 데이터가 가진 정보를 정리하는 이론이나 방법론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추론통계학</a:t>
            </a:r>
            <a:r>
              <a:rPr lang="en-US" altLang="ko-KR" dirty="0" smtClean="0"/>
              <a:t>(inferential statistics)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ko-KR" altLang="en-US" dirty="0" smtClean="0"/>
              <a:t>표본으로부터 얻은 정보를 이용해서 모집단의 특성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모수</a:t>
            </a:r>
            <a:r>
              <a:rPr lang="en-US" altLang="ko-KR" dirty="0" smtClean="0"/>
              <a:t>:parameter)</a:t>
            </a:r>
            <a:r>
              <a:rPr lang="ko-KR" altLang="en-US" dirty="0" smtClean="0"/>
              <a:t>을 추론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하거나 변수들간의 적절한 함수관계</a:t>
            </a:r>
            <a:r>
              <a:rPr lang="en-US" altLang="ko-KR" dirty="0" smtClean="0"/>
              <a:t>(modeling)</a:t>
            </a:r>
            <a:r>
              <a:rPr lang="ko-KR" altLang="en-US" dirty="0" smtClean="0"/>
              <a:t>의 진위 여부를 판단하는 일련의 과정에 관한 이론과 방법론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확률과 통계 비교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확률적 관점 </a:t>
            </a:r>
            <a:r>
              <a:rPr lang="en-US" altLang="ko-KR" dirty="0"/>
              <a:t>: </a:t>
            </a:r>
            <a:r>
              <a:rPr lang="ko-KR" altLang="en-US" dirty="0"/>
              <a:t>이미 알고 있는 모집단에서 어떤 사건이 일어날 확률에 관심이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통계적 관점 </a:t>
            </a:r>
            <a:r>
              <a:rPr lang="en-US" altLang="ko-KR" dirty="0"/>
              <a:t>: </a:t>
            </a:r>
            <a:r>
              <a:rPr lang="ko-KR" altLang="en-US" dirty="0"/>
              <a:t>표본에서 얻은 정보를 이용하여 미지의 모집단을 미루어 짐작하는 추론에 관심이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연구 목적이 설정되면 그에 맞는 통계적 가설이나 모형을 설정하고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데이터 수집하여 정리하고 분석하여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 혹은 모형의 유의성을 </a:t>
            </a:r>
            <a:r>
              <a:rPr lang="ko-KR" altLang="en-US" dirty="0" err="1" smtClean="0"/>
              <a:t>검정하는게</a:t>
            </a:r>
            <a:r>
              <a:rPr lang="ko-KR" altLang="en-US" dirty="0" smtClean="0"/>
              <a:t> 통계 분석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3337328"/>
            <a:ext cx="6623050" cy="3116008"/>
            <a:chOff x="234950" y="1668019"/>
            <a:chExt cx="6623050" cy="5117434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auto">
            <a:xfrm>
              <a:off x="5235129" y="5842182"/>
              <a:ext cx="1552549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857983" y="5842182"/>
              <a:ext cx="1337407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814638" y="5016057"/>
              <a:ext cx="1492250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594100" y="1668019"/>
              <a:ext cx="181652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/>
                <a:t>통계 (</a:t>
              </a:r>
              <a:r>
                <a:rPr kumimoji="0" lang="en-US" altLang="ko-KR" sz="1200" b="1"/>
                <a:t>Statistics)</a:t>
              </a:r>
              <a:r>
                <a:rPr kumimoji="0" lang="ko-KR" altLang="en-US" sz="1200" b="1"/>
                <a:t>의 역할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794000" y="2882900"/>
              <a:ext cx="1277938" cy="1109663"/>
              <a:chOff x="3060" y="471"/>
              <a:chExt cx="1434" cy="807"/>
            </a:xfrm>
          </p:grpSpPr>
          <p:sp>
            <p:nvSpPr>
              <p:cNvPr id="62" name="Line 11"/>
              <p:cNvSpPr>
                <a:spLocks noChangeShapeType="1"/>
              </p:cNvSpPr>
              <p:nvPr/>
            </p:nvSpPr>
            <p:spPr bwMode="auto">
              <a:xfrm>
                <a:off x="3060" y="1278"/>
                <a:ext cx="14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69696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b="1"/>
              </a:p>
            </p:txBody>
          </p:sp>
          <p:grpSp>
            <p:nvGrpSpPr>
              <p:cNvPr id="63" name="Group 12"/>
              <p:cNvGrpSpPr>
                <a:grpSpLocks/>
              </p:cNvGrpSpPr>
              <p:nvPr/>
            </p:nvGrpSpPr>
            <p:grpSpPr bwMode="auto">
              <a:xfrm>
                <a:off x="3139" y="471"/>
                <a:ext cx="1355" cy="787"/>
                <a:chOff x="3145" y="483"/>
                <a:chExt cx="671" cy="901"/>
              </a:xfrm>
            </p:grpSpPr>
            <p:sp>
              <p:nvSpPr>
                <p:cNvPr id="64" name="Freeform 13"/>
                <p:cNvSpPr>
                  <a:spLocks/>
                </p:cNvSpPr>
                <p:nvPr/>
              </p:nvSpPr>
              <p:spPr bwMode="auto">
                <a:xfrm>
                  <a:off x="3145" y="1289"/>
                  <a:ext cx="66" cy="95"/>
                </a:xfrm>
                <a:custGeom>
                  <a:avLst/>
                  <a:gdLst>
                    <a:gd name="T0" fmla="*/ 0 w 66"/>
                    <a:gd name="T1" fmla="*/ 94 h 95"/>
                    <a:gd name="T2" fmla="*/ 36 w 66"/>
                    <a:gd name="T3" fmla="*/ 67 h 95"/>
                    <a:gd name="T4" fmla="*/ 51 w 66"/>
                    <a:gd name="T5" fmla="*/ 36 h 95"/>
                    <a:gd name="T6" fmla="*/ 65 w 66"/>
                    <a:gd name="T7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95">
                      <a:moveTo>
                        <a:pt x="0" y="94"/>
                      </a:moveTo>
                      <a:lnTo>
                        <a:pt x="36" y="67"/>
                      </a:lnTo>
                      <a:lnTo>
                        <a:pt x="51" y="36"/>
                      </a:lnTo>
                      <a:lnTo>
                        <a:pt x="65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5" name="Freeform 14"/>
                <p:cNvSpPr>
                  <a:spLocks/>
                </p:cNvSpPr>
                <p:nvPr/>
              </p:nvSpPr>
              <p:spPr bwMode="auto">
                <a:xfrm>
                  <a:off x="3210" y="1181"/>
                  <a:ext cx="38" cy="109"/>
                </a:xfrm>
                <a:custGeom>
                  <a:avLst/>
                  <a:gdLst>
                    <a:gd name="T0" fmla="*/ 0 w 38"/>
                    <a:gd name="T1" fmla="*/ 108 h 109"/>
                    <a:gd name="T2" fmla="*/ 19 w 38"/>
                    <a:gd name="T3" fmla="*/ 58 h 109"/>
                    <a:gd name="T4" fmla="*/ 37 w 38"/>
                    <a:gd name="T5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09">
                      <a:moveTo>
                        <a:pt x="0" y="108"/>
                      </a:moveTo>
                      <a:lnTo>
                        <a:pt x="19" y="58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6" name="Freeform 15"/>
                <p:cNvSpPr>
                  <a:spLocks/>
                </p:cNvSpPr>
                <p:nvPr/>
              </p:nvSpPr>
              <p:spPr bwMode="auto">
                <a:xfrm>
                  <a:off x="3247" y="1035"/>
                  <a:ext cx="39" cy="147"/>
                </a:xfrm>
                <a:custGeom>
                  <a:avLst/>
                  <a:gdLst>
                    <a:gd name="T0" fmla="*/ 0 w 39"/>
                    <a:gd name="T1" fmla="*/ 146 h 147"/>
                    <a:gd name="T2" fmla="*/ 10 w 39"/>
                    <a:gd name="T3" fmla="*/ 113 h 147"/>
                    <a:gd name="T4" fmla="*/ 19 w 39"/>
                    <a:gd name="T5" fmla="*/ 75 h 147"/>
                    <a:gd name="T6" fmla="*/ 38 w 39"/>
                    <a:gd name="T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47">
                      <a:moveTo>
                        <a:pt x="0" y="146"/>
                      </a:moveTo>
                      <a:lnTo>
                        <a:pt x="10" y="113"/>
                      </a:lnTo>
                      <a:lnTo>
                        <a:pt x="19" y="75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7" name="Freeform 16"/>
                <p:cNvSpPr>
                  <a:spLocks/>
                </p:cNvSpPr>
                <p:nvPr/>
              </p:nvSpPr>
              <p:spPr bwMode="auto">
                <a:xfrm>
                  <a:off x="3285" y="874"/>
                  <a:ext cx="33" cy="162"/>
                </a:xfrm>
                <a:custGeom>
                  <a:avLst/>
                  <a:gdLst>
                    <a:gd name="T0" fmla="*/ 0 w 33"/>
                    <a:gd name="T1" fmla="*/ 161 h 162"/>
                    <a:gd name="T2" fmla="*/ 14 w 33"/>
                    <a:gd name="T3" fmla="*/ 83 h 162"/>
                    <a:gd name="T4" fmla="*/ 32 w 33"/>
                    <a:gd name="T5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2">
                      <a:moveTo>
                        <a:pt x="0" y="161"/>
                      </a:moveTo>
                      <a:lnTo>
                        <a:pt x="14" y="83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8" name="Freeform 17"/>
                <p:cNvSpPr>
                  <a:spLocks/>
                </p:cNvSpPr>
                <p:nvPr/>
              </p:nvSpPr>
              <p:spPr bwMode="auto">
                <a:xfrm>
                  <a:off x="3317" y="716"/>
                  <a:ext cx="38" cy="159"/>
                </a:xfrm>
                <a:custGeom>
                  <a:avLst/>
                  <a:gdLst>
                    <a:gd name="T0" fmla="*/ 0 w 38"/>
                    <a:gd name="T1" fmla="*/ 158 h 159"/>
                    <a:gd name="T2" fmla="*/ 19 w 38"/>
                    <a:gd name="T3" fmla="*/ 79 h 159"/>
                    <a:gd name="T4" fmla="*/ 37 w 38"/>
                    <a:gd name="T5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59">
                      <a:moveTo>
                        <a:pt x="0" y="158"/>
                      </a:moveTo>
                      <a:lnTo>
                        <a:pt x="19" y="79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9" name="Freeform 18"/>
                <p:cNvSpPr>
                  <a:spLocks/>
                </p:cNvSpPr>
                <p:nvPr/>
              </p:nvSpPr>
              <p:spPr bwMode="auto">
                <a:xfrm>
                  <a:off x="3354" y="583"/>
                  <a:ext cx="34" cy="134"/>
                </a:xfrm>
                <a:custGeom>
                  <a:avLst/>
                  <a:gdLst>
                    <a:gd name="T0" fmla="*/ 0 w 34"/>
                    <a:gd name="T1" fmla="*/ 133 h 134"/>
                    <a:gd name="T2" fmla="*/ 14 w 34"/>
                    <a:gd name="T3" fmla="*/ 62 h 134"/>
                    <a:gd name="T4" fmla="*/ 24 w 34"/>
                    <a:gd name="T5" fmla="*/ 29 h 134"/>
                    <a:gd name="T6" fmla="*/ 33 w 34"/>
                    <a:gd name="T7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34">
                      <a:moveTo>
                        <a:pt x="0" y="133"/>
                      </a:moveTo>
                      <a:lnTo>
                        <a:pt x="14" y="62"/>
                      </a:lnTo>
                      <a:lnTo>
                        <a:pt x="24" y="29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0" name="Freeform 19"/>
                <p:cNvSpPr>
                  <a:spLocks/>
                </p:cNvSpPr>
                <p:nvPr/>
              </p:nvSpPr>
              <p:spPr bwMode="auto">
                <a:xfrm>
                  <a:off x="3387" y="499"/>
                  <a:ext cx="38" cy="85"/>
                </a:xfrm>
                <a:custGeom>
                  <a:avLst/>
                  <a:gdLst>
                    <a:gd name="T0" fmla="*/ 0 w 38"/>
                    <a:gd name="T1" fmla="*/ 84 h 85"/>
                    <a:gd name="T2" fmla="*/ 9 w 38"/>
                    <a:gd name="T3" fmla="*/ 59 h 85"/>
                    <a:gd name="T4" fmla="*/ 19 w 38"/>
                    <a:gd name="T5" fmla="*/ 34 h 85"/>
                    <a:gd name="T6" fmla="*/ 28 w 38"/>
                    <a:gd name="T7" fmla="*/ 17 h 85"/>
                    <a:gd name="T8" fmla="*/ 37 w 38"/>
                    <a:gd name="T9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85">
                      <a:moveTo>
                        <a:pt x="0" y="84"/>
                      </a:moveTo>
                      <a:lnTo>
                        <a:pt x="9" y="59"/>
                      </a:lnTo>
                      <a:lnTo>
                        <a:pt x="19" y="34"/>
                      </a:lnTo>
                      <a:lnTo>
                        <a:pt x="28" y="17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1" name="Freeform 20"/>
                <p:cNvSpPr>
                  <a:spLocks/>
                </p:cNvSpPr>
                <p:nvPr/>
              </p:nvSpPr>
              <p:spPr bwMode="auto">
                <a:xfrm>
                  <a:off x="3424" y="483"/>
                  <a:ext cx="38" cy="17"/>
                </a:xfrm>
                <a:custGeom>
                  <a:avLst/>
                  <a:gdLst>
                    <a:gd name="T0" fmla="*/ 0 w 38"/>
                    <a:gd name="T1" fmla="*/ 16 h 17"/>
                    <a:gd name="T2" fmla="*/ 9 w 38"/>
                    <a:gd name="T3" fmla="*/ 8 h 17"/>
                    <a:gd name="T4" fmla="*/ 19 w 38"/>
                    <a:gd name="T5" fmla="*/ 0 h 17"/>
                    <a:gd name="T6" fmla="*/ 28 w 38"/>
                    <a:gd name="T7" fmla="*/ 0 h 17"/>
                    <a:gd name="T8" fmla="*/ 37 w 3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7">
                      <a:moveTo>
                        <a:pt x="0" y="16"/>
                      </a:moveTo>
                      <a:lnTo>
                        <a:pt x="9" y="8"/>
                      </a:lnTo>
                      <a:lnTo>
                        <a:pt x="19" y="0"/>
                      </a:lnTo>
                      <a:lnTo>
                        <a:pt x="28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2" name="Freeform 21"/>
                <p:cNvSpPr>
                  <a:spLocks/>
                </p:cNvSpPr>
                <p:nvPr/>
              </p:nvSpPr>
              <p:spPr bwMode="auto">
                <a:xfrm>
                  <a:off x="3461" y="483"/>
                  <a:ext cx="34" cy="55"/>
                </a:xfrm>
                <a:custGeom>
                  <a:avLst/>
                  <a:gdLst>
                    <a:gd name="T0" fmla="*/ 0 w 34"/>
                    <a:gd name="T1" fmla="*/ 0 h 55"/>
                    <a:gd name="T2" fmla="*/ 9 w 34"/>
                    <a:gd name="T3" fmla="*/ 8 h 55"/>
                    <a:gd name="T4" fmla="*/ 14 w 34"/>
                    <a:gd name="T5" fmla="*/ 21 h 55"/>
                    <a:gd name="T6" fmla="*/ 24 w 34"/>
                    <a:gd name="T7" fmla="*/ 33 h 55"/>
                    <a:gd name="T8" fmla="*/ 33 w 34"/>
                    <a:gd name="T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5">
                      <a:moveTo>
                        <a:pt x="0" y="0"/>
                      </a:moveTo>
                      <a:lnTo>
                        <a:pt x="9" y="8"/>
                      </a:lnTo>
                      <a:lnTo>
                        <a:pt x="14" y="21"/>
                      </a:lnTo>
                      <a:lnTo>
                        <a:pt x="24" y="33"/>
                      </a:lnTo>
                      <a:lnTo>
                        <a:pt x="33" y="54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3" name="Freeform 22"/>
                <p:cNvSpPr>
                  <a:spLocks/>
                </p:cNvSpPr>
                <p:nvPr/>
              </p:nvSpPr>
              <p:spPr bwMode="auto">
                <a:xfrm>
                  <a:off x="3494" y="537"/>
                  <a:ext cx="38" cy="109"/>
                </a:xfrm>
                <a:custGeom>
                  <a:avLst/>
                  <a:gdLst>
                    <a:gd name="T0" fmla="*/ 0 w 38"/>
                    <a:gd name="T1" fmla="*/ 0 h 109"/>
                    <a:gd name="T2" fmla="*/ 9 w 38"/>
                    <a:gd name="T3" fmla="*/ 21 h 109"/>
                    <a:gd name="T4" fmla="*/ 19 w 38"/>
                    <a:gd name="T5" fmla="*/ 50 h 109"/>
                    <a:gd name="T6" fmla="*/ 37 w 38"/>
                    <a:gd name="T7" fmla="*/ 10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09">
                      <a:moveTo>
                        <a:pt x="0" y="0"/>
                      </a:moveTo>
                      <a:lnTo>
                        <a:pt x="9" y="21"/>
                      </a:lnTo>
                      <a:lnTo>
                        <a:pt x="19" y="50"/>
                      </a:lnTo>
                      <a:lnTo>
                        <a:pt x="37" y="10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4" name="Freeform 23"/>
                <p:cNvSpPr>
                  <a:spLocks/>
                </p:cNvSpPr>
                <p:nvPr/>
              </p:nvSpPr>
              <p:spPr bwMode="auto">
                <a:xfrm>
                  <a:off x="3531" y="645"/>
                  <a:ext cx="39" cy="151"/>
                </a:xfrm>
                <a:custGeom>
                  <a:avLst/>
                  <a:gdLst>
                    <a:gd name="T0" fmla="*/ 0 w 39"/>
                    <a:gd name="T1" fmla="*/ 0 h 151"/>
                    <a:gd name="T2" fmla="*/ 10 w 39"/>
                    <a:gd name="T3" fmla="*/ 33 h 151"/>
                    <a:gd name="T4" fmla="*/ 19 w 39"/>
                    <a:gd name="T5" fmla="*/ 71 h 151"/>
                    <a:gd name="T6" fmla="*/ 38 w 39"/>
                    <a:gd name="T7" fmla="*/ 15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51">
                      <a:moveTo>
                        <a:pt x="0" y="0"/>
                      </a:moveTo>
                      <a:lnTo>
                        <a:pt x="10" y="33"/>
                      </a:lnTo>
                      <a:lnTo>
                        <a:pt x="19" y="71"/>
                      </a:lnTo>
                      <a:lnTo>
                        <a:pt x="38" y="1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5" name="Freeform 24"/>
                <p:cNvSpPr>
                  <a:spLocks/>
                </p:cNvSpPr>
                <p:nvPr/>
              </p:nvSpPr>
              <p:spPr bwMode="auto">
                <a:xfrm>
                  <a:off x="3569" y="795"/>
                  <a:ext cx="33" cy="154"/>
                </a:xfrm>
                <a:custGeom>
                  <a:avLst/>
                  <a:gdLst>
                    <a:gd name="T0" fmla="*/ 0 w 33"/>
                    <a:gd name="T1" fmla="*/ 0 h 154"/>
                    <a:gd name="T2" fmla="*/ 14 w 33"/>
                    <a:gd name="T3" fmla="*/ 79 h 154"/>
                    <a:gd name="T4" fmla="*/ 32 w 33"/>
                    <a:gd name="T5" fmla="*/ 15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54">
                      <a:moveTo>
                        <a:pt x="0" y="0"/>
                      </a:moveTo>
                      <a:lnTo>
                        <a:pt x="14" y="79"/>
                      </a:lnTo>
                      <a:lnTo>
                        <a:pt x="32" y="153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6" name="Freeform 25"/>
                <p:cNvSpPr>
                  <a:spLocks/>
                </p:cNvSpPr>
                <p:nvPr/>
              </p:nvSpPr>
              <p:spPr bwMode="auto">
                <a:xfrm>
                  <a:off x="3601" y="948"/>
                  <a:ext cx="38" cy="142"/>
                </a:xfrm>
                <a:custGeom>
                  <a:avLst/>
                  <a:gdLst>
                    <a:gd name="T0" fmla="*/ 0 w 38"/>
                    <a:gd name="T1" fmla="*/ 0 h 142"/>
                    <a:gd name="T2" fmla="*/ 19 w 38"/>
                    <a:gd name="T3" fmla="*/ 74 h 142"/>
                    <a:gd name="T4" fmla="*/ 37 w 38"/>
                    <a:gd name="T5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42">
                      <a:moveTo>
                        <a:pt x="0" y="0"/>
                      </a:moveTo>
                      <a:lnTo>
                        <a:pt x="19" y="74"/>
                      </a:lnTo>
                      <a:lnTo>
                        <a:pt x="37" y="141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7" name="Freeform 26"/>
                <p:cNvSpPr>
                  <a:spLocks/>
                </p:cNvSpPr>
                <p:nvPr/>
              </p:nvSpPr>
              <p:spPr bwMode="auto">
                <a:xfrm>
                  <a:off x="3638" y="1089"/>
                  <a:ext cx="34" cy="113"/>
                </a:xfrm>
                <a:custGeom>
                  <a:avLst/>
                  <a:gdLst>
                    <a:gd name="T0" fmla="*/ 0 w 34"/>
                    <a:gd name="T1" fmla="*/ 0 h 113"/>
                    <a:gd name="T2" fmla="*/ 14 w 34"/>
                    <a:gd name="T3" fmla="*/ 58 h 113"/>
                    <a:gd name="T4" fmla="*/ 33 w 34"/>
                    <a:gd name="T5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113">
                      <a:moveTo>
                        <a:pt x="0" y="0"/>
                      </a:moveTo>
                      <a:lnTo>
                        <a:pt x="14" y="58"/>
                      </a:lnTo>
                      <a:lnTo>
                        <a:pt x="33" y="11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8" name="Freeform 27"/>
                <p:cNvSpPr>
                  <a:spLocks/>
                </p:cNvSpPr>
                <p:nvPr/>
              </p:nvSpPr>
              <p:spPr bwMode="auto">
                <a:xfrm>
                  <a:off x="3671" y="1201"/>
                  <a:ext cx="38" cy="80"/>
                </a:xfrm>
                <a:custGeom>
                  <a:avLst/>
                  <a:gdLst>
                    <a:gd name="T0" fmla="*/ 0 w 38"/>
                    <a:gd name="T1" fmla="*/ 0 h 80"/>
                    <a:gd name="T2" fmla="*/ 19 w 38"/>
                    <a:gd name="T3" fmla="*/ 42 h 80"/>
                    <a:gd name="T4" fmla="*/ 37 w 38"/>
                    <a:gd name="T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80">
                      <a:moveTo>
                        <a:pt x="0" y="0"/>
                      </a:moveTo>
                      <a:lnTo>
                        <a:pt x="19" y="42"/>
                      </a:lnTo>
                      <a:lnTo>
                        <a:pt x="37" y="7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9" name="Freeform 28"/>
                <p:cNvSpPr>
                  <a:spLocks/>
                </p:cNvSpPr>
                <p:nvPr/>
              </p:nvSpPr>
              <p:spPr bwMode="auto">
                <a:xfrm>
                  <a:off x="3708" y="1280"/>
                  <a:ext cx="38" cy="51"/>
                </a:xfrm>
                <a:custGeom>
                  <a:avLst/>
                  <a:gdLst>
                    <a:gd name="T0" fmla="*/ 0 w 38"/>
                    <a:gd name="T1" fmla="*/ 0 h 51"/>
                    <a:gd name="T2" fmla="*/ 19 w 38"/>
                    <a:gd name="T3" fmla="*/ 29 h 51"/>
                    <a:gd name="T4" fmla="*/ 37 w 38"/>
                    <a:gd name="T5" fmla="*/ 5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51">
                      <a:moveTo>
                        <a:pt x="0" y="0"/>
                      </a:moveTo>
                      <a:lnTo>
                        <a:pt x="19" y="29"/>
                      </a:lnTo>
                      <a:lnTo>
                        <a:pt x="37" y="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0" name="Freeform 29"/>
                <p:cNvSpPr>
                  <a:spLocks/>
                </p:cNvSpPr>
                <p:nvPr/>
              </p:nvSpPr>
              <p:spPr bwMode="auto">
                <a:xfrm>
                  <a:off x="3745" y="1330"/>
                  <a:ext cx="34" cy="30"/>
                </a:xfrm>
                <a:custGeom>
                  <a:avLst/>
                  <a:gdLst>
                    <a:gd name="T0" fmla="*/ 0 w 34"/>
                    <a:gd name="T1" fmla="*/ 0 h 30"/>
                    <a:gd name="T2" fmla="*/ 14 w 34"/>
                    <a:gd name="T3" fmla="*/ 17 h 30"/>
                    <a:gd name="T4" fmla="*/ 33 w 34"/>
                    <a:gd name="T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30">
                      <a:moveTo>
                        <a:pt x="0" y="0"/>
                      </a:moveTo>
                      <a:lnTo>
                        <a:pt x="14" y="17"/>
                      </a:lnTo>
                      <a:lnTo>
                        <a:pt x="33" y="2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1" name="Freeform 30"/>
                <p:cNvSpPr>
                  <a:spLocks/>
                </p:cNvSpPr>
                <p:nvPr/>
              </p:nvSpPr>
              <p:spPr bwMode="auto">
                <a:xfrm>
                  <a:off x="3778" y="1359"/>
                  <a:ext cx="38" cy="17"/>
                </a:xfrm>
                <a:custGeom>
                  <a:avLst/>
                  <a:gdLst>
                    <a:gd name="T0" fmla="*/ 0 w 38"/>
                    <a:gd name="T1" fmla="*/ 0 h 17"/>
                    <a:gd name="T2" fmla="*/ 19 w 38"/>
                    <a:gd name="T3" fmla="*/ 11 h 17"/>
                    <a:gd name="T4" fmla="*/ 37 w 38"/>
                    <a:gd name="T5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7">
                      <a:moveTo>
                        <a:pt x="0" y="0"/>
                      </a:moveTo>
                      <a:lnTo>
                        <a:pt x="19" y="11"/>
                      </a:lnTo>
                      <a:lnTo>
                        <a:pt x="37" y="1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</p:grpSp>
        </p:grpSp>
        <p:sp>
          <p:nvSpPr>
            <p:cNvPr id="12" name="Oval 31"/>
            <p:cNvSpPr>
              <a:spLocks noChangeArrowheads="1"/>
            </p:cNvSpPr>
            <p:nvPr/>
          </p:nvSpPr>
          <p:spPr bwMode="auto">
            <a:xfrm>
              <a:off x="2538413" y="2519363"/>
              <a:ext cx="1768475" cy="198913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3" name="Text Box 32"/>
            <p:cNvSpPr txBox="1">
              <a:spLocks noChangeArrowheads="1"/>
            </p:cNvSpPr>
            <p:nvPr/>
          </p:nvSpPr>
          <p:spPr bwMode="auto">
            <a:xfrm>
              <a:off x="3089959" y="2514601"/>
              <a:ext cx="64633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모집단</a:t>
              </a:r>
            </a:p>
          </p:txBody>
        </p:sp>
        <p:graphicFrame>
          <p:nvGraphicFramePr>
            <p:cNvPr id="1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1672837"/>
                </p:ext>
              </p:extLst>
            </p:nvPr>
          </p:nvGraphicFramePr>
          <p:xfrm>
            <a:off x="3171825" y="3381375"/>
            <a:ext cx="496888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47" name="수식" r:id="rId3" imgW="482400" imgH="203040" progId="Equation.3">
                    <p:embed/>
                  </p:oleObj>
                </mc:Choice>
                <mc:Fallback>
                  <p:oleObj name="수식" r:id="rId3" imgW="482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825" y="3381375"/>
                          <a:ext cx="496888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34"/>
            <p:cNvSpPr>
              <a:spLocks noChangeArrowheads="1"/>
            </p:cNvSpPr>
            <p:nvPr/>
          </p:nvSpPr>
          <p:spPr bwMode="auto">
            <a:xfrm>
              <a:off x="5614988" y="2808288"/>
              <a:ext cx="619125" cy="129222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6" name="Text Box 35"/>
            <p:cNvSpPr txBox="1">
              <a:spLocks noChangeArrowheads="1"/>
            </p:cNvSpPr>
            <p:nvPr/>
          </p:nvSpPr>
          <p:spPr bwMode="auto">
            <a:xfrm>
              <a:off x="5764054" y="2482850"/>
              <a:ext cx="49244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표본</a:t>
              </a:r>
            </a:p>
          </p:txBody>
        </p:sp>
        <p:graphicFrame>
          <p:nvGraphicFramePr>
            <p:cNvPr id="1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865130"/>
                </p:ext>
              </p:extLst>
            </p:nvPr>
          </p:nvGraphicFramePr>
          <p:xfrm>
            <a:off x="4832350" y="2924175"/>
            <a:ext cx="207963" cy="22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48" name="수식" r:id="rId5" imgW="203040" imgH="215640" progId="Equation.3">
                    <p:embed/>
                  </p:oleObj>
                </mc:Choice>
                <mc:Fallback>
                  <p:oleObj name="수식" r:id="rId5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350" y="2924175"/>
                          <a:ext cx="207963" cy="223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606616"/>
                </p:ext>
              </p:extLst>
            </p:nvPr>
          </p:nvGraphicFramePr>
          <p:xfrm>
            <a:off x="4826000" y="3201988"/>
            <a:ext cx="220663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49" name="수식" r:id="rId7" imgW="215640" imgH="215640" progId="Equation.3">
                    <p:embed/>
                  </p:oleObj>
                </mc:Choice>
                <mc:Fallback>
                  <p:oleObj name="수식" r:id="rId7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201988"/>
                          <a:ext cx="220663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939424"/>
                </p:ext>
              </p:extLst>
            </p:nvPr>
          </p:nvGraphicFramePr>
          <p:xfrm>
            <a:off x="4826000" y="3762375"/>
            <a:ext cx="220663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0" name="수식" r:id="rId9" imgW="215640" imgH="228600" progId="Equation.3">
                    <p:embed/>
                  </p:oleObj>
                </mc:Choice>
                <mc:Fallback>
                  <p:oleObj name="수식" r:id="rId9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762375"/>
                          <a:ext cx="220663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914775" y="3036888"/>
              <a:ext cx="884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>
              <a:off x="4013200" y="3851275"/>
              <a:ext cx="8159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4022725" y="3295650"/>
              <a:ext cx="7858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3" name="Line 42"/>
            <p:cNvSpPr>
              <a:spLocks noChangeShapeType="1"/>
            </p:cNvSpPr>
            <p:nvPr/>
          </p:nvSpPr>
          <p:spPr bwMode="auto">
            <a:xfrm>
              <a:off x="5103813" y="3036888"/>
              <a:ext cx="677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5064125" y="3862388"/>
              <a:ext cx="7080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6" name="Line 44"/>
            <p:cNvSpPr>
              <a:spLocks noChangeShapeType="1"/>
            </p:cNvSpPr>
            <p:nvPr/>
          </p:nvSpPr>
          <p:spPr bwMode="auto">
            <a:xfrm>
              <a:off x="5113338" y="3314700"/>
              <a:ext cx="658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graphicFrame>
          <p:nvGraphicFramePr>
            <p:cNvPr id="27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991773"/>
                </p:ext>
              </p:extLst>
            </p:nvPr>
          </p:nvGraphicFramePr>
          <p:xfrm>
            <a:off x="5861050" y="2913063"/>
            <a:ext cx="1555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1" name="수식" r:id="rId11" imgW="152280" imgH="215640" progId="Equation.3">
                    <p:embed/>
                  </p:oleObj>
                </mc:Choice>
                <mc:Fallback>
                  <p:oleObj name="수식" r:id="rId11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1050" y="2913063"/>
                          <a:ext cx="1555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1447199"/>
                </p:ext>
              </p:extLst>
            </p:nvPr>
          </p:nvGraphicFramePr>
          <p:xfrm>
            <a:off x="5864225" y="3182938"/>
            <a:ext cx="1682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2" name="수식" r:id="rId13" imgW="164880" imgH="215640" progId="Equation.3">
                    <p:embed/>
                  </p:oleObj>
                </mc:Choice>
                <mc:Fallback>
                  <p:oleObj name="수식" r:id="rId1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25" y="3182938"/>
                          <a:ext cx="1682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8693392"/>
                </p:ext>
              </p:extLst>
            </p:nvPr>
          </p:nvGraphicFramePr>
          <p:xfrm>
            <a:off x="5899150" y="3473450"/>
            <a:ext cx="77788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3" name="수식" r:id="rId15" imgW="75960" imgH="190440" progId="Equation.3">
                    <p:embed/>
                  </p:oleObj>
                </mc:Choice>
                <mc:Fallback>
                  <p:oleObj name="수식" r:id="rId1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9150" y="3473450"/>
                          <a:ext cx="77788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97416"/>
                </p:ext>
              </p:extLst>
            </p:nvPr>
          </p:nvGraphicFramePr>
          <p:xfrm>
            <a:off x="5867400" y="3722688"/>
            <a:ext cx="180975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4" name="수식" r:id="rId17" imgW="177480" imgH="228600" progId="Equation.3">
                    <p:embed/>
                  </p:oleObj>
                </mc:Choice>
                <mc:Fallback>
                  <p:oleObj name="수식" r:id="rId1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3722688"/>
                          <a:ext cx="180975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154115"/>
                </p:ext>
              </p:extLst>
            </p:nvPr>
          </p:nvGraphicFramePr>
          <p:xfrm>
            <a:off x="4906963" y="3484563"/>
            <a:ext cx="77787" cy="198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5" name="수식" r:id="rId19" imgW="75960" imgH="190440" progId="Equation.3">
                    <p:embed/>
                  </p:oleObj>
                </mc:Choice>
                <mc:Fallback>
                  <p:oleObj name="수식" r:id="rId19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6963" y="3484563"/>
                          <a:ext cx="77787" cy="198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2644186"/>
                </p:ext>
              </p:extLst>
            </p:nvPr>
          </p:nvGraphicFramePr>
          <p:xfrm>
            <a:off x="3452813" y="4500563"/>
            <a:ext cx="1271587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6" name="수식" r:id="rId20" imgW="1231560" imgH="253800" progId="Equation.3">
                    <p:embed/>
                  </p:oleObj>
                </mc:Choice>
                <mc:Fallback>
                  <p:oleObj name="수식" r:id="rId20" imgW="12315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813" y="4500563"/>
                          <a:ext cx="1271587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51"/>
            <p:cNvSpPr>
              <a:spLocks noChangeShapeType="1"/>
            </p:cNvSpPr>
            <p:nvPr/>
          </p:nvSpPr>
          <p:spPr bwMode="auto">
            <a:xfrm flipV="1">
              <a:off x="3403600" y="4310063"/>
              <a:ext cx="0" cy="7667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34" name="Text Box 52"/>
            <p:cNvSpPr txBox="1">
              <a:spLocks noChangeArrowheads="1"/>
            </p:cNvSpPr>
            <p:nvPr/>
          </p:nvSpPr>
          <p:spPr bwMode="auto">
            <a:xfrm>
              <a:off x="3906548" y="2150618"/>
              <a:ext cx="183255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데이터 수집 ; </a:t>
              </a:r>
              <a:r>
                <a:rPr kumimoji="0" lang="en-US" altLang="ko-KR" sz="1200" b="1"/>
                <a:t>sampling</a:t>
              </a:r>
            </a:p>
          </p:txBody>
        </p:sp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387350" y="2590800"/>
              <a:ext cx="697627" cy="404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 dirty="0"/>
                <a:t>확률이론</a:t>
              </a:r>
            </a:p>
          </p:txBody>
        </p:sp>
        <p:sp>
          <p:nvSpPr>
            <p:cNvPr id="36" name="Text Box 54"/>
            <p:cNvSpPr txBox="1">
              <a:spLocks noChangeArrowheads="1"/>
            </p:cNvSpPr>
            <p:nvPr/>
          </p:nvSpPr>
          <p:spPr bwMode="auto">
            <a:xfrm>
              <a:off x="381000" y="2971802"/>
              <a:ext cx="697627" cy="909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/>
                <a:t>확률</a:t>
              </a:r>
            </a:p>
            <a:p>
              <a:pPr eaLnBrk="0" latinLnBrk="0" hangingPunct="0"/>
              <a:r>
                <a:rPr kumimoji="0" lang="ko-KR" altLang="en-US" sz="1000" b="1"/>
                <a:t>확률변수</a:t>
              </a:r>
            </a:p>
            <a:p>
              <a:pPr eaLnBrk="0" latinLnBrk="0" hangingPunct="0"/>
              <a:r>
                <a:rPr kumimoji="0" lang="ko-KR" altLang="en-US" sz="1000" b="1"/>
                <a:t>확률분포</a:t>
              </a:r>
            </a:p>
          </p:txBody>
        </p:sp>
        <p:sp>
          <p:nvSpPr>
            <p:cNvPr id="37" name="Line 55"/>
            <p:cNvSpPr>
              <a:spLocks noChangeShapeType="1"/>
            </p:cNvSpPr>
            <p:nvPr/>
          </p:nvSpPr>
          <p:spPr bwMode="auto">
            <a:xfrm>
              <a:off x="234950" y="2828925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8" name="Line 56"/>
            <p:cNvSpPr>
              <a:spLocks noChangeShapeType="1"/>
            </p:cNvSpPr>
            <p:nvPr/>
          </p:nvSpPr>
          <p:spPr bwMode="auto">
            <a:xfrm>
              <a:off x="1597025" y="283845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9" name="Line 57"/>
            <p:cNvSpPr>
              <a:spLocks noChangeShapeType="1"/>
            </p:cNvSpPr>
            <p:nvPr/>
          </p:nvSpPr>
          <p:spPr bwMode="auto">
            <a:xfrm>
              <a:off x="234950" y="38195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0" name="Line 58"/>
            <p:cNvSpPr>
              <a:spLocks noChangeShapeType="1"/>
            </p:cNvSpPr>
            <p:nvPr/>
          </p:nvSpPr>
          <p:spPr bwMode="auto">
            <a:xfrm>
              <a:off x="234950" y="2828925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1" name="Line 59"/>
            <p:cNvSpPr>
              <a:spLocks noChangeShapeType="1"/>
            </p:cNvSpPr>
            <p:nvPr/>
          </p:nvSpPr>
          <p:spPr bwMode="auto">
            <a:xfrm>
              <a:off x="1444625" y="28384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2" name="Text Box 60"/>
            <p:cNvSpPr txBox="1">
              <a:spLocks noChangeArrowheads="1"/>
            </p:cNvSpPr>
            <p:nvPr/>
          </p:nvSpPr>
          <p:spPr bwMode="auto">
            <a:xfrm>
              <a:off x="2975293" y="501605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통계적 추론 </a:t>
              </a:r>
            </a:p>
          </p:txBody>
        </p:sp>
        <p:sp>
          <p:nvSpPr>
            <p:cNvPr id="43" name="Rectangle 62"/>
            <p:cNvSpPr>
              <a:spLocks noChangeArrowheads="1"/>
            </p:cNvSpPr>
            <p:nvPr/>
          </p:nvSpPr>
          <p:spPr bwMode="auto">
            <a:xfrm>
              <a:off x="5205413" y="5016057"/>
              <a:ext cx="1309687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4" name="Text Box 63"/>
            <p:cNvSpPr txBox="1">
              <a:spLocks noChangeArrowheads="1"/>
            </p:cNvSpPr>
            <p:nvPr/>
          </p:nvSpPr>
          <p:spPr bwMode="auto">
            <a:xfrm>
              <a:off x="5449358" y="502968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데이터 처리 </a:t>
              </a:r>
            </a:p>
          </p:txBody>
        </p:sp>
        <p:sp>
          <p:nvSpPr>
            <p:cNvPr id="45" name="Line 64"/>
            <p:cNvSpPr>
              <a:spLocks noChangeShapeType="1"/>
            </p:cNvSpPr>
            <p:nvPr/>
          </p:nvSpPr>
          <p:spPr bwMode="auto">
            <a:xfrm>
              <a:off x="5919788" y="4110038"/>
              <a:ext cx="0" cy="995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6" name="Text Box 65"/>
            <p:cNvSpPr txBox="1">
              <a:spLocks noChangeArrowheads="1"/>
            </p:cNvSpPr>
            <p:nvPr/>
          </p:nvSpPr>
          <p:spPr bwMode="auto">
            <a:xfrm>
              <a:off x="5205413" y="5384464"/>
              <a:ext cx="160813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 dirty="0"/>
                <a:t>척도 계산, 분포 유추</a:t>
              </a:r>
            </a:p>
          </p:txBody>
        </p:sp>
        <p:sp>
          <p:nvSpPr>
            <p:cNvPr id="47" name="Text Box 66"/>
            <p:cNvSpPr txBox="1">
              <a:spLocks noChangeArrowheads="1"/>
            </p:cNvSpPr>
            <p:nvPr/>
          </p:nvSpPr>
          <p:spPr bwMode="auto">
            <a:xfrm>
              <a:off x="2843213" y="5384464"/>
              <a:ext cx="1560042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 dirty="0" err="1"/>
                <a:t>모수</a:t>
              </a:r>
              <a:r>
                <a:rPr kumimoji="0" lang="ko-KR" altLang="en-US" sz="1200" b="1" dirty="0"/>
                <a:t> 추정, 가설검정</a:t>
              </a:r>
            </a:p>
          </p:txBody>
        </p:sp>
        <p:sp>
          <p:nvSpPr>
            <p:cNvPr id="48" name="Text Box 67"/>
            <p:cNvSpPr txBox="1">
              <a:spLocks noChangeArrowheads="1"/>
            </p:cNvSpPr>
            <p:nvPr/>
          </p:nvSpPr>
          <p:spPr bwMode="auto">
            <a:xfrm>
              <a:off x="5359158" y="6094018"/>
              <a:ext cx="1002197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기술 통계학</a:t>
              </a:r>
            </a:p>
          </p:txBody>
        </p:sp>
        <p:sp>
          <p:nvSpPr>
            <p:cNvPr id="49" name="Text Box 68"/>
            <p:cNvSpPr txBox="1">
              <a:spLocks noChangeArrowheads="1"/>
            </p:cNvSpPr>
            <p:nvPr/>
          </p:nvSpPr>
          <p:spPr bwMode="auto">
            <a:xfrm>
              <a:off x="2968383" y="6094018"/>
              <a:ext cx="100219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 smtClean="0"/>
                <a:t>추리 </a:t>
              </a:r>
              <a:r>
                <a:rPr kumimoji="0" lang="ko-KR" altLang="en-US" sz="1200" b="1" dirty="0"/>
                <a:t>통계학</a:t>
              </a:r>
            </a:p>
          </p:txBody>
        </p:sp>
        <p:sp>
          <p:nvSpPr>
            <p:cNvPr id="50" name="Line 72"/>
            <p:cNvSpPr>
              <a:spLocks noChangeShapeType="1"/>
            </p:cNvSpPr>
            <p:nvPr/>
          </p:nvSpPr>
          <p:spPr bwMode="auto">
            <a:xfrm>
              <a:off x="2424113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1" name="Line 73"/>
            <p:cNvSpPr>
              <a:spLocks noChangeShapeType="1"/>
            </p:cNvSpPr>
            <p:nvPr/>
          </p:nvSpPr>
          <p:spPr bwMode="auto">
            <a:xfrm>
              <a:off x="6172200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H="1">
              <a:off x="4205288" y="523875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3" name="AutoShape 75"/>
            <p:cNvSpPr>
              <a:spLocks noChangeArrowheads="1"/>
            </p:cNvSpPr>
            <p:nvPr/>
          </p:nvSpPr>
          <p:spPr bwMode="auto">
            <a:xfrm>
              <a:off x="1704975" y="2815239"/>
              <a:ext cx="609600" cy="90367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4" name="Text Box 76"/>
            <p:cNvSpPr txBox="1">
              <a:spLocks noChangeArrowheads="1"/>
            </p:cNvSpPr>
            <p:nvPr/>
          </p:nvSpPr>
          <p:spPr bwMode="auto">
            <a:xfrm>
              <a:off x="1717517" y="2728402"/>
              <a:ext cx="492443" cy="1061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기초</a:t>
              </a:r>
            </a:p>
            <a:p>
              <a:pPr algn="ctr" eaLnBrk="0" latinLnBrk="0" hangingPunct="0"/>
              <a:endParaRPr kumimoji="0" lang="ko-KR" altLang="en-US" sz="1200" b="1"/>
            </a:p>
            <a:p>
              <a:pPr algn="ctr" eaLnBrk="0" latinLnBrk="0" hangingPunct="0"/>
              <a:r>
                <a:rPr kumimoji="0" lang="ko-KR" altLang="en-US" sz="1200" b="1"/>
                <a:t>제공</a:t>
              </a:r>
            </a:p>
          </p:txBody>
        </p:sp>
        <p:sp>
          <p:nvSpPr>
            <p:cNvPr id="55" name="Text Box 81"/>
            <p:cNvSpPr txBox="1">
              <a:spLocks noChangeArrowheads="1"/>
            </p:cNvSpPr>
            <p:nvPr/>
          </p:nvSpPr>
          <p:spPr bwMode="auto">
            <a:xfrm>
              <a:off x="3022176" y="3523805"/>
              <a:ext cx="87556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Θ =μ,σ,‥</a:t>
              </a:r>
            </a:p>
          </p:txBody>
        </p:sp>
        <p:sp>
          <p:nvSpPr>
            <p:cNvPr id="56" name="Text Box 82"/>
            <p:cNvSpPr txBox="1">
              <a:spLocks noChangeArrowheads="1"/>
            </p:cNvSpPr>
            <p:nvPr/>
          </p:nvSpPr>
          <p:spPr bwMode="auto">
            <a:xfrm>
              <a:off x="3126252" y="3949257"/>
              <a:ext cx="527709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p, ‥ </a:t>
              </a:r>
            </a:p>
          </p:txBody>
        </p:sp>
        <p:graphicFrame>
          <p:nvGraphicFramePr>
            <p:cNvPr id="57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172944"/>
                </p:ext>
              </p:extLst>
            </p:nvPr>
          </p:nvGraphicFramePr>
          <p:xfrm>
            <a:off x="3429000" y="4727576"/>
            <a:ext cx="1309688" cy="238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7" name="수식" r:id="rId22" imgW="1269720" imgH="228600" progId="Equation.3">
                    <p:embed/>
                  </p:oleObj>
                </mc:Choice>
                <mc:Fallback>
                  <p:oleObj name="수식" r:id="rId22" imgW="12697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727576"/>
                          <a:ext cx="1309688" cy="2381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 Box 84"/>
            <p:cNvSpPr txBox="1">
              <a:spLocks noChangeArrowheads="1"/>
            </p:cNvSpPr>
            <p:nvPr/>
          </p:nvSpPr>
          <p:spPr bwMode="auto">
            <a:xfrm>
              <a:off x="4037598" y="4787456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  <p:graphicFrame>
          <p:nvGraphicFramePr>
            <p:cNvPr id="59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1776501"/>
                </p:ext>
              </p:extLst>
            </p:nvPr>
          </p:nvGraphicFramePr>
          <p:xfrm>
            <a:off x="2847975" y="4533900"/>
            <a:ext cx="508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8" name="수식" r:id="rId24" imgW="507960" imgH="228600" progId="Equation.3">
                    <p:embed/>
                  </p:oleObj>
                </mc:Choice>
                <mc:Fallback>
                  <p:oleObj name="수식" r:id="rId24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7975" y="4533900"/>
                          <a:ext cx="5080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2857977"/>
                </p:ext>
              </p:extLst>
            </p:nvPr>
          </p:nvGraphicFramePr>
          <p:xfrm>
            <a:off x="2832100" y="4714875"/>
            <a:ext cx="531813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959" name="수식" r:id="rId26" imgW="533160" imgH="228600" progId="Equation.3">
                    <p:embed/>
                  </p:oleObj>
                </mc:Choice>
                <mc:Fallback>
                  <p:oleObj name="수식" r:id="rId26" imgW="5331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100" y="4714875"/>
                          <a:ext cx="531813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 Box 87"/>
            <p:cNvSpPr txBox="1">
              <a:spLocks noChangeArrowheads="1"/>
            </p:cNvSpPr>
            <p:nvPr/>
          </p:nvSpPr>
          <p:spPr bwMode="auto">
            <a:xfrm>
              <a:off x="2862848" y="4741417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2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전수조사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전수 조사</a:t>
            </a:r>
            <a:r>
              <a:rPr lang="en-US" altLang="ko-KR" dirty="0"/>
              <a:t>(</a:t>
            </a:r>
            <a:r>
              <a:rPr lang="ko-KR" altLang="en-US" dirty="0"/>
              <a:t>全數調査</a:t>
            </a:r>
            <a:r>
              <a:rPr lang="en-US" altLang="ko-KR" dirty="0"/>
              <a:t>)</a:t>
            </a:r>
            <a:r>
              <a:rPr lang="ko-KR" altLang="en-US" dirty="0"/>
              <a:t>는 대상이 되는 통계 집단의 단위를 하나하나 전부 조사하는 관찰 방법으로</a:t>
            </a:r>
            <a:r>
              <a:rPr lang="en-US" altLang="ko-KR" dirty="0"/>
              <a:t>, </a:t>
            </a:r>
            <a:r>
              <a:rPr lang="ko-KR" altLang="en-US" dirty="0"/>
              <a:t>전부 조사</a:t>
            </a:r>
            <a:r>
              <a:rPr lang="en-US" altLang="ko-KR" dirty="0"/>
              <a:t>(</a:t>
            </a:r>
            <a:r>
              <a:rPr lang="ko-KR" altLang="en-US" dirty="0"/>
              <a:t>全部調査</a:t>
            </a:r>
            <a:r>
              <a:rPr lang="en-US" altLang="ko-KR" dirty="0"/>
              <a:t>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주요 기호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1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 표준편차 분산 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 표준편차 분산 기호</a:t>
            </a:r>
            <a:endParaRPr lang="en-US" altLang="ko-KR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8" y="4941168"/>
            <a:ext cx="601569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998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9" y="2996952"/>
            <a:ext cx="59721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3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모집단에서 표본을 뽑고 이를 통해 모집단의 특성을 </a:t>
            </a:r>
            <a:r>
              <a:rPr lang="ko-KR" altLang="en-US" dirty="0" err="1" smtClean="0"/>
              <a:t>예축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71600" y="3212976"/>
            <a:ext cx="7867600" cy="2813488"/>
            <a:chOff x="304800" y="1066800"/>
            <a:chExt cx="8534400" cy="5103336"/>
          </a:xfrm>
        </p:grpSpPr>
        <p:sp>
          <p:nvSpPr>
            <p:cNvPr id="82" name="Rectangle 2"/>
            <p:cNvSpPr txBox="1">
              <a:spLocks noChangeArrowheads="1"/>
            </p:cNvSpPr>
            <p:nvPr/>
          </p:nvSpPr>
          <p:spPr>
            <a:xfrm>
              <a:off x="381000" y="1066800"/>
              <a:ext cx="7772400" cy="457200"/>
            </a:xfrm>
            <a:prstGeom prst="rect">
              <a:avLst/>
            </a:prstGeom>
          </p:spPr>
          <p:txBody>
            <a:bodyPr vert="horz" anchor="ctr">
              <a:normAutofit fontScale="92500" lnSpcReduction="10000"/>
            </a:bodyPr>
            <a:lstStyle>
              <a:lvl1pPr algn="l" rtl="0" eaLnBrk="1" latinLnBrk="1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200" b="1" smtClean="0"/>
                <a:t>모집단과 표본의 관계</a:t>
              </a:r>
              <a:endParaRPr lang="ko-KR" altLang="en-US" sz="1200" b="1"/>
            </a:p>
          </p:txBody>
        </p:sp>
        <p:sp>
          <p:nvSpPr>
            <p:cNvPr id="83" name="Freeform 3"/>
            <p:cNvSpPr>
              <a:spLocks/>
            </p:cNvSpPr>
            <p:nvPr/>
          </p:nvSpPr>
          <p:spPr bwMode="auto">
            <a:xfrm>
              <a:off x="1676400" y="1524000"/>
              <a:ext cx="5334000" cy="1873250"/>
            </a:xfrm>
            <a:custGeom>
              <a:avLst/>
              <a:gdLst>
                <a:gd name="T0" fmla="*/ 364 w 2265"/>
                <a:gd name="T1" fmla="*/ 84 h 1228"/>
                <a:gd name="T2" fmla="*/ 187 w 2265"/>
                <a:gd name="T3" fmla="*/ 206 h 1228"/>
                <a:gd name="T4" fmla="*/ 64 w 2265"/>
                <a:gd name="T5" fmla="*/ 573 h 1228"/>
                <a:gd name="T6" fmla="*/ 31 w 2265"/>
                <a:gd name="T7" fmla="*/ 928 h 1228"/>
                <a:gd name="T8" fmla="*/ 131 w 2265"/>
                <a:gd name="T9" fmla="*/ 1150 h 1228"/>
                <a:gd name="T10" fmla="*/ 398 w 2265"/>
                <a:gd name="T11" fmla="*/ 1195 h 1228"/>
                <a:gd name="T12" fmla="*/ 920 w 2265"/>
                <a:gd name="T13" fmla="*/ 1195 h 1228"/>
                <a:gd name="T14" fmla="*/ 1064 w 2265"/>
                <a:gd name="T15" fmla="*/ 1228 h 1228"/>
                <a:gd name="T16" fmla="*/ 1565 w 2265"/>
                <a:gd name="T17" fmla="*/ 1217 h 1228"/>
                <a:gd name="T18" fmla="*/ 1609 w 2265"/>
                <a:gd name="T19" fmla="*/ 1195 h 1228"/>
                <a:gd name="T20" fmla="*/ 1765 w 2265"/>
                <a:gd name="T21" fmla="*/ 1150 h 1228"/>
                <a:gd name="T22" fmla="*/ 1898 w 2265"/>
                <a:gd name="T23" fmla="*/ 1139 h 1228"/>
                <a:gd name="T24" fmla="*/ 2053 w 2265"/>
                <a:gd name="T25" fmla="*/ 1073 h 1228"/>
                <a:gd name="T26" fmla="*/ 2087 w 2265"/>
                <a:gd name="T27" fmla="*/ 1050 h 1228"/>
                <a:gd name="T28" fmla="*/ 2153 w 2265"/>
                <a:gd name="T29" fmla="*/ 962 h 1228"/>
                <a:gd name="T30" fmla="*/ 2176 w 2265"/>
                <a:gd name="T31" fmla="*/ 884 h 1228"/>
                <a:gd name="T32" fmla="*/ 2220 w 2265"/>
                <a:gd name="T33" fmla="*/ 806 h 1228"/>
                <a:gd name="T34" fmla="*/ 2265 w 2265"/>
                <a:gd name="T35" fmla="*/ 639 h 1228"/>
                <a:gd name="T36" fmla="*/ 2153 w 2265"/>
                <a:gd name="T37" fmla="*/ 384 h 1228"/>
                <a:gd name="T38" fmla="*/ 2053 w 2265"/>
                <a:gd name="T39" fmla="*/ 306 h 1228"/>
                <a:gd name="T40" fmla="*/ 2031 w 2265"/>
                <a:gd name="T41" fmla="*/ 73 h 1228"/>
                <a:gd name="T42" fmla="*/ 1998 w 2265"/>
                <a:gd name="T43" fmla="*/ 62 h 1228"/>
                <a:gd name="T44" fmla="*/ 1965 w 2265"/>
                <a:gd name="T45" fmla="*/ 39 h 1228"/>
                <a:gd name="T46" fmla="*/ 1653 w 2265"/>
                <a:gd name="T47" fmla="*/ 6 h 1228"/>
                <a:gd name="T48" fmla="*/ 509 w 2265"/>
                <a:gd name="T49" fmla="*/ 17 h 1228"/>
                <a:gd name="T50" fmla="*/ 420 w 2265"/>
                <a:gd name="T51" fmla="*/ 62 h 1228"/>
                <a:gd name="T52" fmla="*/ 421 w 2265"/>
                <a:gd name="T53" fmla="*/ 141 h 1228"/>
                <a:gd name="T54" fmla="*/ 364 w 2265"/>
                <a:gd name="T55" fmla="*/ 84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5" h="1228">
                  <a:moveTo>
                    <a:pt x="364" y="84"/>
                  </a:moveTo>
                  <a:cubicBezTo>
                    <a:pt x="299" y="116"/>
                    <a:pt x="247" y="166"/>
                    <a:pt x="187" y="206"/>
                  </a:cubicBezTo>
                  <a:cubicBezTo>
                    <a:pt x="143" y="327"/>
                    <a:pt x="104" y="450"/>
                    <a:pt x="64" y="573"/>
                  </a:cubicBezTo>
                  <a:cubicBezTo>
                    <a:pt x="52" y="691"/>
                    <a:pt x="43" y="810"/>
                    <a:pt x="31" y="928"/>
                  </a:cubicBezTo>
                  <a:cubicBezTo>
                    <a:pt x="54" y="1138"/>
                    <a:pt x="0" y="1117"/>
                    <a:pt x="131" y="1150"/>
                  </a:cubicBezTo>
                  <a:cubicBezTo>
                    <a:pt x="211" y="1192"/>
                    <a:pt x="398" y="1195"/>
                    <a:pt x="398" y="1195"/>
                  </a:cubicBezTo>
                  <a:cubicBezTo>
                    <a:pt x="617" y="1175"/>
                    <a:pt x="597" y="1172"/>
                    <a:pt x="920" y="1195"/>
                  </a:cubicBezTo>
                  <a:cubicBezTo>
                    <a:pt x="969" y="1198"/>
                    <a:pt x="1015" y="1221"/>
                    <a:pt x="1064" y="1228"/>
                  </a:cubicBezTo>
                  <a:cubicBezTo>
                    <a:pt x="1231" y="1224"/>
                    <a:pt x="1398" y="1227"/>
                    <a:pt x="1565" y="1217"/>
                  </a:cubicBezTo>
                  <a:cubicBezTo>
                    <a:pt x="1581" y="1216"/>
                    <a:pt x="1593" y="1200"/>
                    <a:pt x="1609" y="1195"/>
                  </a:cubicBezTo>
                  <a:cubicBezTo>
                    <a:pt x="1660" y="1178"/>
                    <a:pt x="1712" y="1160"/>
                    <a:pt x="1765" y="1150"/>
                  </a:cubicBezTo>
                  <a:cubicBezTo>
                    <a:pt x="1809" y="1142"/>
                    <a:pt x="1854" y="1143"/>
                    <a:pt x="1898" y="1139"/>
                  </a:cubicBezTo>
                  <a:cubicBezTo>
                    <a:pt x="2057" y="1108"/>
                    <a:pt x="1967" y="1147"/>
                    <a:pt x="2053" y="1073"/>
                  </a:cubicBezTo>
                  <a:cubicBezTo>
                    <a:pt x="2063" y="1064"/>
                    <a:pt x="2078" y="1060"/>
                    <a:pt x="2087" y="1050"/>
                  </a:cubicBezTo>
                  <a:cubicBezTo>
                    <a:pt x="2112" y="1023"/>
                    <a:pt x="2153" y="962"/>
                    <a:pt x="2153" y="962"/>
                  </a:cubicBezTo>
                  <a:cubicBezTo>
                    <a:pt x="2156" y="951"/>
                    <a:pt x="2169" y="898"/>
                    <a:pt x="2176" y="884"/>
                  </a:cubicBezTo>
                  <a:cubicBezTo>
                    <a:pt x="2199" y="837"/>
                    <a:pt x="2201" y="861"/>
                    <a:pt x="2220" y="806"/>
                  </a:cubicBezTo>
                  <a:cubicBezTo>
                    <a:pt x="2237" y="756"/>
                    <a:pt x="2252" y="693"/>
                    <a:pt x="2265" y="639"/>
                  </a:cubicBezTo>
                  <a:cubicBezTo>
                    <a:pt x="2228" y="554"/>
                    <a:pt x="2212" y="456"/>
                    <a:pt x="2153" y="384"/>
                  </a:cubicBezTo>
                  <a:cubicBezTo>
                    <a:pt x="2055" y="264"/>
                    <a:pt x="1996" y="422"/>
                    <a:pt x="2053" y="306"/>
                  </a:cubicBezTo>
                  <a:cubicBezTo>
                    <a:pt x="2046" y="228"/>
                    <a:pt x="2048" y="149"/>
                    <a:pt x="2031" y="73"/>
                  </a:cubicBezTo>
                  <a:cubicBezTo>
                    <a:pt x="2028" y="62"/>
                    <a:pt x="2008" y="67"/>
                    <a:pt x="1998" y="62"/>
                  </a:cubicBezTo>
                  <a:cubicBezTo>
                    <a:pt x="1986" y="56"/>
                    <a:pt x="1977" y="44"/>
                    <a:pt x="1965" y="39"/>
                  </a:cubicBezTo>
                  <a:cubicBezTo>
                    <a:pt x="1876" y="0"/>
                    <a:pt x="1750" y="16"/>
                    <a:pt x="1653" y="6"/>
                  </a:cubicBezTo>
                  <a:cubicBezTo>
                    <a:pt x="1272" y="10"/>
                    <a:pt x="890" y="0"/>
                    <a:pt x="509" y="17"/>
                  </a:cubicBezTo>
                  <a:cubicBezTo>
                    <a:pt x="476" y="19"/>
                    <a:pt x="452" y="54"/>
                    <a:pt x="420" y="62"/>
                  </a:cubicBezTo>
                  <a:cubicBezTo>
                    <a:pt x="370" y="74"/>
                    <a:pt x="386" y="62"/>
                    <a:pt x="421" y="141"/>
                  </a:cubicBezTo>
                  <a:cubicBezTo>
                    <a:pt x="421" y="141"/>
                    <a:pt x="364" y="84"/>
                    <a:pt x="364" y="84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4" name="Freeform 4"/>
            <p:cNvSpPr>
              <a:spLocks/>
            </p:cNvSpPr>
            <p:nvPr/>
          </p:nvSpPr>
          <p:spPr bwMode="auto">
            <a:xfrm>
              <a:off x="3513138" y="4724400"/>
              <a:ext cx="2201862" cy="1125538"/>
            </a:xfrm>
            <a:custGeom>
              <a:avLst/>
              <a:gdLst>
                <a:gd name="T0" fmla="*/ 366 w 1661"/>
                <a:gd name="T1" fmla="*/ 154 h 1009"/>
                <a:gd name="T2" fmla="*/ 266 w 1661"/>
                <a:gd name="T3" fmla="*/ 210 h 1009"/>
                <a:gd name="T4" fmla="*/ 210 w 1661"/>
                <a:gd name="T5" fmla="*/ 287 h 1009"/>
                <a:gd name="T6" fmla="*/ 22 w 1661"/>
                <a:gd name="T7" fmla="*/ 498 h 1009"/>
                <a:gd name="T8" fmla="*/ 22 w 1661"/>
                <a:gd name="T9" fmla="*/ 676 h 1009"/>
                <a:gd name="T10" fmla="*/ 66 w 1661"/>
                <a:gd name="T11" fmla="*/ 765 h 1009"/>
                <a:gd name="T12" fmla="*/ 144 w 1661"/>
                <a:gd name="T13" fmla="*/ 887 h 1009"/>
                <a:gd name="T14" fmla="*/ 988 w 1661"/>
                <a:gd name="T15" fmla="*/ 965 h 1009"/>
                <a:gd name="T16" fmla="*/ 1455 w 1661"/>
                <a:gd name="T17" fmla="*/ 932 h 1009"/>
                <a:gd name="T18" fmla="*/ 1555 w 1661"/>
                <a:gd name="T19" fmla="*/ 754 h 1009"/>
                <a:gd name="T20" fmla="*/ 1644 w 1661"/>
                <a:gd name="T21" fmla="*/ 465 h 1009"/>
                <a:gd name="T22" fmla="*/ 1622 w 1661"/>
                <a:gd name="T23" fmla="*/ 276 h 1009"/>
                <a:gd name="T24" fmla="*/ 1611 w 1661"/>
                <a:gd name="T25" fmla="*/ 243 h 1009"/>
                <a:gd name="T26" fmla="*/ 1533 w 1661"/>
                <a:gd name="T27" fmla="*/ 176 h 1009"/>
                <a:gd name="T28" fmla="*/ 1488 w 1661"/>
                <a:gd name="T29" fmla="*/ 154 h 1009"/>
                <a:gd name="T30" fmla="*/ 1411 w 1661"/>
                <a:gd name="T31" fmla="*/ 87 h 1009"/>
                <a:gd name="T32" fmla="*/ 1188 w 1661"/>
                <a:gd name="T33" fmla="*/ 43 h 1009"/>
                <a:gd name="T34" fmla="*/ 1066 w 1661"/>
                <a:gd name="T35" fmla="*/ 65 h 1009"/>
                <a:gd name="T36" fmla="*/ 944 w 1661"/>
                <a:gd name="T37" fmla="*/ 121 h 1009"/>
                <a:gd name="T38" fmla="*/ 366 w 1661"/>
                <a:gd name="T39" fmla="*/ 15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1" h="1009">
                  <a:moveTo>
                    <a:pt x="366" y="154"/>
                  </a:moveTo>
                  <a:cubicBezTo>
                    <a:pt x="333" y="173"/>
                    <a:pt x="295" y="185"/>
                    <a:pt x="266" y="210"/>
                  </a:cubicBezTo>
                  <a:cubicBezTo>
                    <a:pt x="242" y="231"/>
                    <a:pt x="231" y="263"/>
                    <a:pt x="210" y="287"/>
                  </a:cubicBezTo>
                  <a:cubicBezTo>
                    <a:pt x="149" y="358"/>
                    <a:pt x="89" y="431"/>
                    <a:pt x="22" y="498"/>
                  </a:cubicBezTo>
                  <a:cubicBezTo>
                    <a:pt x="0" y="581"/>
                    <a:pt x="5" y="542"/>
                    <a:pt x="22" y="676"/>
                  </a:cubicBezTo>
                  <a:cubicBezTo>
                    <a:pt x="30" y="741"/>
                    <a:pt x="32" y="706"/>
                    <a:pt x="66" y="765"/>
                  </a:cubicBezTo>
                  <a:cubicBezTo>
                    <a:pt x="97" y="818"/>
                    <a:pt x="96" y="855"/>
                    <a:pt x="144" y="887"/>
                  </a:cubicBezTo>
                  <a:cubicBezTo>
                    <a:pt x="326" y="1009"/>
                    <a:pt x="921" y="964"/>
                    <a:pt x="988" y="965"/>
                  </a:cubicBezTo>
                  <a:cubicBezTo>
                    <a:pt x="1144" y="954"/>
                    <a:pt x="1300" y="949"/>
                    <a:pt x="1455" y="932"/>
                  </a:cubicBezTo>
                  <a:cubicBezTo>
                    <a:pt x="1528" y="924"/>
                    <a:pt x="1544" y="799"/>
                    <a:pt x="1555" y="754"/>
                  </a:cubicBezTo>
                  <a:cubicBezTo>
                    <a:pt x="1580" y="654"/>
                    <a:pt x="1580" y="550"/>
                    <a:pt x="1644" y="465"/>
                  </a:cubicBezTo>
                  <a:cubicBezTo>
                    <a:pt x="1661" y="396"/>
                    <a:pt x="1644" y="342"/>
                    <a:pt x="1622" y="276"/>
                  </a:cubicBezTo>
                  <a:cubicBezTo>
                    <a:pt x="1618" y="265"/>
                    <a:pt x="1620" y="250"/>
                    <a:pt x="1611" y="243"/>
                  </a:cubicBezTo>
                  <a:cubicBezTo>
                    <a:pt x="1583" y="223"/>
                    <a:pt x="1561" y="196"/>
                    <a:pt x="1533" y="176"/>
                  </a:cubicBezTo>
                  <a:cubicBezTo>
                    <a:pt x="1519" y="166"/>
                    <a:pt x="1502" y="163"/>
                    <a:pt x="1488" y="154"/>
                  </a:cubicBezTo>
                  <a:cubicBezTo>
                    <a:pt x="1460" y="135"/>
                    <a:pt x="1441" y="102"/>
                    <a:pt x="1411" y="87"/>
                  </a:cubicBezTo>
                  <a:cubicBezTo>
                    <a:pt x="1347" y="54"/>
                    <a:pt x="1256" y="50"/>
                    <a:pt x="1188" y="43"/>
                  </a:cubicBezTo>
                  <a:cubicBezTo>
                    <a:pt x="1147" y="48"/>
                    <a:pt x="1104" y="47"/>
                    <a:pt x="1066" y="65"/>
                  </a:cubicBezTo>
                  <a:cubicBezTo>
                    <a:pt x="1025" y="84"/>
                    <a:pt x="989" y="119"/>
                    <a:pt x="944" y="121"/>
                  </a:cubicBezTo>
                  <a:cubicBezTo>
                    <a:pt x="367" y="143"/>
                    <a:pt x="520" y="0"/>
                    <a:pt x="366" y="154"/>
                  </a:cubicBez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5" name="Line 5"/>
            <p:cNvSpPr>
              <a:spLocks noChangeShapeType="1"/>
            </p:cNvSpPr>
            <p:nvPr/>
          </p:nvSpPr>
          <p:spPr bwMode="auto">
            <a:xfrm>
              <a:off x="3276600" y="3124200"/>
              <a:ext cx="6096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6" name="Line 6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152400" cy="190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3780120" y="2186386"/>
              <a:ext cx="70110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모집단</a:t>
              </a:r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4244586" y="5081986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표본</a:t>
              </a:r>
              <a:endParaRPr lang="ko-KR" altLang="en-US" sz="1200">
                <a:latin typeface="+mj-lt"/>
              </a:endParaRP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2760195" y="3938986"/>
              <a:ext cx="572435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200">
                  <a:latin typeface="+mj-lt"/>
                </a:rPr>
                <a:t>Data</a:t>
              </a:r>
            </a:p>
          </p:txBody>
        </p:sp>
        <p:sp>
          <p:nvSpPr>
            <p:cNvPr id="90" name="Text Box 10"/>
            <p:cNvSpPr txBox="1">
              <a:spLocks noChangeArrowheads="1"/>
            </p:cNvSpPr>
            <p:nvPr/>
          </p:nvSpPr>
          <p:spPr bwMode="auto">
            <a:xfrm>
              <a:off x="5463786" y="3862785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>
                  <a:latin typeface="+mj-lt"/>
                </a:rPr>
                <a:t>추정</a:t>
              </a:r>
            </a:p>
          </p:txBody>
        </p:sp>
        <p:graphicFrame>
          <p:nvGraphicFramePr>
            <p:cNvPr id="9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2152490"/>
                </p:ext>
              </p:extLst>
            </p:nvPr>
          </p:nvGraphicFramePr>
          <p:xfrm>
            <a:off x="5091113" y="2286000"/>
            <a:ext cx="10191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330" name="수식" r:id="rId3" imgW="368280" imgH="228600" progId="Equation.3">
                    <p:embed/>
                  </p:oleObj>
                </mc:Choice>
                <mc:Fallback>
                  <p:oleObj name="수식" r:id="rId3" imgW="368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1113" y="2286000"/>
                          <a:ext cx="1019175" cy="631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127797"/>
                </p:ext>
              </p:extLst>
            </p:nvPr>
          </p:nvGraphicFramePr>
          <p:xfrm>
            <a:off x="4876800" y="5181600"/>
            <a:ext cx="762000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331" name="수식" r:id="rId5" imgW="304560" imgH="228600" progId="Equation.3">
                    <p:embed/>
                  </p:oleObj>
                </mc:Choice>
                <mc:Fallback>
                  <p:oleObj name="수식" r:id="rId5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5181600"/>
                          <a:ext cx="762000" cy="574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304800" y="4595813"/>
              <a:ext cx="32004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기술통계학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통계자료를 적절하게 그림, 도표 또는 수치로 요약하고 그 특성을 기술하는 方法論</a:t>
              </a: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5867400" y="4519614"/>
              <a:ext cx="29718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추리통계학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모집단에서 뽑은 표본을 통하여 모집단의 특성을 </a:t>
              </a:r>
              <a:r>
                <a:rPr lang="ko-KR" altLang="en-US" sz="1200" b="1" dirty="0" err="1" smtClean="0">
                  <a:latin typeface="+mj-lt"/>
                </a:rPr>
                <a:t>예축</a:t>
              </a:r>
              <a:r>
                <a:rPr lang="ko-KR" altLang="en-US" sz="1200" b="1" dirty="0" smtClean="0">
                  <a:latin typeface="+mj-lt"/>
                </a:rPr>
                <a:t> </a:t>
              </a:r>
              <a:r>
                <a:rPr lang="ko-KR" altLang="en-US" sz="1200" b="1" dirty="0">
                  <a:latin typeface="+mj-lt"/>
                </a:rPr>
                <a:t>또는 </a:t>
              </a:r>
              <a:r>
                <a:rPr lang="ko-KR" altLang="en-US" sz="1200" b="1" dirty="0" smtClean="0">
                  <a:latin typeface="+mj-lt"/>
                </a:rPr>
                <a:t>추축하는 </a:t>
              </a:r>
              <a:r>
                <a:rPr lang="ko-KR" altLang="en-US" sz="1200" b="1" dirty="0">
                  <a:latin typeface="+mj-lt"/>
                </a:rPr>
                <a:t>方法論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6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96248</TotalTime>
  <Words>22360</Words>
  <Application>Microsoft Office PowerPoint</Application>
  <PresentationFormat>화면 슬라이드 쇼(4:3)</PresentationFormat>
  <Paragraphs>5215</Paragraphs>
  <Slides>1083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1083</vt:i4>
      </vt:variant>
    </vt:vector>
  </HeadingPairs>
  <TitlesOfParts>
    <vt:vector size="1087" baseType="lpstr">
      <vt:lpstr>가을</vt:lpstr>
      <vt:lpstr>Equation</vt:lpstr>
      <vt:lpstr>수식</vt:lpstr>
      <vt:lpstr>비트맵 이미지</vt:lpstr>
      <vt:lpstr>Python  mathematics 이해하기</vt:lpstr>
      <vt:lpstr> 1. 대수 기초 2.함수 기초  3. 선형대수 기초 4.관계 기초  </vt:lpstr>
      <vt:lpstr> 5. 그래프 기초 6. 삼각함수  7. 지수/로그 기초 8. 수열  기초 </vt:lpstr>
      <vt:lpstr>  9. 집합 기초 10. 미분/적분  기초   11. 확률과 통계 기초 </vt:lpstr>
      <vt:lpstr>1.대수  기초 </vt:lpstr>
      <vt:lpstr>주요 기호 </vt:lpstr>
      <vt:lpstr> 그리스 문자</vt:lpstr>
      <vt:lpstr> 집합기호</vt:lpstr>
      <vt:lpstr> 명제기호</vt:lpstr>
      <vt:lpstr>수 </vt:lpstr>
      <vt:lpstr>수</vt:lpstr>
      <vt:lpstr> 수</vt:lpstr>
      <vt:lpstr>정수</vt:lpstr>
      <vt:lpstr> 정수</vt:lpstr>
      <vt:lpstr>유리수</vt:lpstr>
      <vt:lpstr> 유리수</vt:lpstr>
      <vt:lpstr>무리수</vt:lpstr>
      <vt:lpstr> 무리수</vt:lpstr>
      <vt:lpstr>실수</vt:lpstr>
      <vt:lpstr> 실수</vt:lpstr>
      <vt:lpstr>복소수</vt:lpstr>
      <vt:lpstr> 복소수</vt:lpstr>
      <vt:lpstr> 복소수 연산</vt:lpstr>
      <vt:lpstr>항등원,역수</vt:lpstr>
      <vt:lpstr> 항등원</vt:lpstr>
      <vt:lpstr> 반수: 덧셈</vt:lpstr>
      <vt:lpstr> 역수 : 곱셈</vt:lpstr>
      <vt:lpstr>절대값</vt:lpstr>
      <vt:lpstr> 절대값 absolute value</vt:lpstr>
      <vt:lpstr>비율</vt:lpstr>
      <vt:lpstr> 비율</vt:lpstr>
      <vt:lpstr>Python sympy 수, 심벌, 전개식, 해 구하기  처리 </vt:lpstr>
      <vt:lpstr>Symbolic mathematics</vt:lpstr>
      <vt:lpstr> sympy 모듈 이란</vt:lpstr>
      <vt:lpstr> sympy  구조</vt:lpstr>
      <vt:lpstr> sympy 객체  </vt:lpstr>
      <vt:lpstr>Symbol 객체 이해</vt:lpstr>
      <vt:lpstr> sympy  구조</vt:lpstr>
      <vt:lpstr>수 타입 체계</vt:lpstr>
      <vt:lpstr> 정수 : sympy</vt:lpstr>
      <vt:lpstr> 유리수 : sympy</vt:lpstr>
      <vt:lpstr> 실수  1 : sympy</vt:lpstr>
      <vt:lpstr> 실수 2 : sympy</vt:lpstr>
      <vt:lpstr> 복소수 : sympy</vt:lpstr>
      <vt:lpstr>무한대 처리</vt:lpstr>
      <vt:lpstr> 무한대/pi를 심벌 처리</vt:lpstr>
      <vt:lpstr>Sympy symbol 정의</vt:lpstr>
      <vt:lpstr> symbol 처리</vt:lpstr>
      <vt:lpstr> symbol 처리 : 변수에 타입주기</vt:lpstr>
      <vt:lpstr> symbol 처리 : 함수명</vt:lpstr>
      <vt:lpstr>전개식 처리</vt:lpstr>
      <vt:lpstr> expand 메소드 : 전개식 처리</vt:lpstr>
      <vt:lpstr> expand 함수 : 전개식 처리</vt:lpstr>
      <vt:lpstr>해 구하기</vt:lpstr>
      <vt:lpstr>Solve 함수 : 해 구하기</vt:lpstr>
      <vt:lpstr>Python number data type </vt:lpstr>
      <vt:lpstr>Numeric Type</vt:lpstr>
      <vt:lpstr>숫자타입</vt:lpstr>
      <vt:lpstr>숫자타입 – 기본 연산자 및 함수</vt:lpstr>
      <vt:lpstr>Numeric Type(int)</vt:lpstr>
      <vt:lpstr>숫자타입 - int</vt:lpstr>
      <vt:lpstr>숫자타입 – int 예시</vt:lpstr>
      <vt:lpstr>숫자타입 – long 타입</vt:lpstr>
      <vt:lpstr>Numeric Type(float)</vt:lpstr>
      <vt:lpstr>숫자타입 - float</vt:lpstr>
      <vt:lpstr>숫자타입 – float 예시</vt:lpstr>
      <vt:lpstr>Numeric Type(complex)</vt:lpstr>
      <vt:lpstr>숫자타입 - complex</vt:lpstr>
      <vt:lpstr>숫자타입 – complex 예시</vt:lpstr>
      <vt:lpstr>분수계산하기</vt:lpstr>
      <vt:lpstr>숫자타입 – fractions 표시</vt:lpstr>
      <vt:lpstr>숫자타입 – fractions 연산</vt:lpstr>
      <vt:lpstr>거듭제곱 /제곱근 </vt:lpstr>
      <vt:lpstr>거듭제곱</vt:lpstr>
      <vt:lpstr> 거듭제곱</vt:lpstr>
      <vt:lpstr> 거듭제곱의 지수 표현</vt:lpstr>
      <vt:lpstr> 거듭제곱의 성질</vt:lpstr>
      <vt:lpstr>제곱근</vt:lpstr>
      <vt:lpstr> 제곱근</vt:lpstr>
      <vt:lpstr> 제곱근의 지수 표현</vt:lpstr>
      <vt:lpstr>제곱근의 부호 표현</vt:lpstr>
      <vt:lpstr>제곱근의  값 표현</vt:lpstr>
      <vt:lpstr>제곱근의 성질</vt:lpstr>
      <vt:lpstr>Python 거듭제곱 /제곱근 </vt:lpstr>
      <vt:lpstr>거듭제곱</vt:lpstr>
      <vt:lpstr>거듭제곱</vt:lpstr>
      <vt:lpstr>제곱근</vt:lpstr>
      <vt:lpstr>제곱근</vt:lpstr>
      <vt:lpstr>기수법 </vt:lpstr>
      <vt:lpstr>기수법</vt:lpstr>
      <vt:lpstr> 기수법</vt:lpstr>
      <vt:lpstr>진법</vt:lpstr>
      <vt:lpstr> 이진법</vt:lpstr>
      <vt:lpstr> 팔진법</vt:lpstr>
      <vt:lpstr> 십진법</vt:lpstr>
      <vt:lpstr> 십육진법</vt:lpstr>
      <vt:lpstr>Python 기수법 </vt:lpstr>
      <vt:lpstr>진법표현</vt:lpstr>
      <vt:lpstr> 진법 표현</vt:lpstr>
      <vt:lpstr>Bit 연산</vt:lpstr>
      <vt:lpstr>비트연산자 : and, or, xor</vt:lpstr>
      <vt:lpstr>비트연산자 : ~, &lt;&lt;, &gt;&gt;</vt:lpstr>
      <vt:lpstr>대수의 법칙 </vt:lpstr>
      <vt:lpstr>연산 우선순위</vt:lpstr>
      <vt:lpstr> 연산 우선순위</vt:lpstr>
      <vt:lpstr>교환법칙</vt:lpstr>
      <vt:lpstr> 교환법칙</vt:lpstr>
      <vt:lpstr> 교환법칙 : 덧셈과 곱셈</vt:lpstr>
      <vt:lpstr>결합법칙</vt:lpstr>
      <vt:lpstr> 결합법칙</vt:lpstr>
      <vt:lpstr> 결합법칙</vt:lpstr>
      <vt:lpstr>분배법칙</vt:lpstr>
      <vt:lpstr> 분배법칙</vt:lpstr>
      <vt:lpstr> 분배법칙</vt:lpstr>
      <vt:lpstr>서로소</vt:lpstr>
      <vt:lpstr> 공약수/최대공약수</vt:lpstr>
      <vt:lpstr> 서로소</vt:lpstr>
      <vt:lpstr>대입</vt:lpstr>
      <vt:lpstr> 대입</vt:lpstr>
      <vt:lpstr>분모의 유리화</vt:lpstr>
      <vt:lpstr> 분모의 유리화</vt:lpstr>
      <vt:lpstr> python 연산자와  operator 모듈의 대수의 법칙</vt:lpstr>
      <vt:lpstr>연산자  구조</vt:lpstr>
      <vt:lpstr> 연산자와 special method</vt:lpstr>
      <vt:lpstr> 연산자 우선순위</vt:lpstr>
      <vt:lpstr>부호변환</vt:lpstr>
      <vt:lpstr>부호연산</vt:lpstr>
      <vt:lpstr>부호변환 예시</vt:lpstr>
      <vt:lpstr>산술 연산</vt:lpstr>
      <vt:lpstr>산술연산 : 정방향</vt:lpstr>
      <vt:lpstr> 산술연산 예시: operator 모듈</vt:lpstr>
      <vt:lpstr> 산술연산 예시: int method</vt:lpstr>
      <vt:lpstr> 산술연산 예시: 연산자</vt:lpstr>
      <vt:lpstr>산술연산 : 역방향</vt:lpstr>
      <vt:lpstr> 산술연산 역방향 예시</vt:lpstr>
      <vt:lpstr>비트 연산</vt:lpstr>
      <vt:lpstr>비트연산 설명</vt:lpstr>
      <vt:lpstr>비트연산</vt:lpstr>
      <vt:lpstr> 비트 연산 예시</vt:lpstr>
      <vt:lpstr> augmented operator</vt:lpstr>
      <vt:lpstr> augmented operator</vt:lpstr>
      <vt:lpstr>사칙연산 </vt:lpstr>
      <vt:lpstr>증가비트연산</vt:lpstr>
      <vt:lpstr>논리연산</vt:lpstr>
      <vt:lpstr>논리연산</vt:lpstr>
      <vt:lpstr> 논리연산 예시</vt:lpstr>
      <vt:lpstr>방정식/ 부등식 </vt:lpstr>
      <vt:lpstr>방정식</vt:lpstr>
      <vt:lpstr> 방정식</vt:lpstr>
      <vt:lpstr> 상수항</vt:lpstr>
      <vt:lpstr> 다항방정식</vt:lpstr>
      <vt:lpstr>일차방정식</vt:lpstr>
      <vt:lpstr> 일차방정식</vt:lpstr>
      <vt:lpstr> 일차방정식 풀이</vt:lpstr>
      <vt:lpstr>이차방정식</vt:lpstr>
      <vt:lpstr> 이차방정식</vt:lpstr>
      <vt:lpstr> 이차방정식의 해</vt:lpstr>
      <vt:lpstr>부등식</vt:lpstr>
      <vt:lpstr> 부등식</vt:lpstr>
      <vt:lpstr> 추이적관계</vt:lpstr>
      <vt:lpstr>Python sympy 방정식 </vt:lpstr>
      <vt:lpstr>수식값 부여</vt:lpstr>
      <vt:lpstr>수식평가 : +/-</vt:lpstr>
      <vt:lpstr>수식평가 : *, /</vt:lpstr>
      <vt:lpstr>방정식 풀기</vt:lpstr>
      <vt:lpstr>방정식 풀기</vt:lpstr>
      <vt:lpstr>Python 관계연산 </vt:lpstr>
      <vt:lpstr>관계연산</vt:lpstr>
      <vt:lpstr>관계연산</vt:lpstr>
      <vt:lpstr> 인수분해/전개 </vt:lpstr>
      <vt:lpstr>곱셈공식</vt:lpstr>
      <vt:lpstr>곱셈 공식(-公式, multiplication)</vt:lpstr>
      <vt:lpstr>피타고라스 정리</vt:lpstr>
      <vt:lpstr>제곱근 연산</vt:lpstr>
      <vt:lpstr>인수분해</vt:lpstr>
      <vt:lpstr> 인수분해</vt:lpstr>
      <vt:lpstr> 인수분해 공식</vt:lpstr>
      <vt:lpstr> 인수분해 예시</vt:lpstr>
      <vt:lpstr>이항정리</vt:lpstr>
      <vt:lpstr>이항정리</vt:lpstr>
      <vt:lpstr>이항정리 : 전개</vt:lpstr>
      <vt:lpstr>이항정리 : 파스칼 방식</vt:lpstr>
      <vt:lpstr>Python sympy 인수분해/전개 </vt:lpstr>
      <vt:lpstr>공통요소 제거</vt:lpstr>
      <vt:lpstr> cancel 함수 : 공통요소 제거</vt:lpstr>
      <vt:lpstr>인수분해</vt:lpstr>
      <vt:lpstr> factor 함수</vt:lpstr>
      <vt:lpstr> factor 함수 : modulus</vt:lpstr>
      <vt:lpstr> factor 함수 :가우시안정수</vt:lpstr>
      <vt:lpstr> factor 함수 : extension</vt:lpstr>
      <vt:lpstr>2.함수  기초 </vt:lpstr>
      <vt:lpstr>함수 </vt:lpstr>
      <vt:lpstr>함수</vt:lpstr>
      <vt:lpstr> 사상</vt:lpstr>
      <vt:lpstr> 함수란?</vt:lpstr>
      <vt:lpstr> 정의역</vt:lpstr>
      <vt:lpstr> 공역/치역</vt:lpstr>
      <vt:lpstr>함수의 종류</vt:lpstr>
      <vt:lpstr> 단사 함수란?</vt:lpstr>
      <vt:lpstr> 전사 함수란?</vt:lpstr>
      <vt:lpstr> 전단사 함수란?</vt:lpstr>
      <vt:lpstr> 초월함수</vt:lpstr>
      <vt:lpstr>역함수</vt:lpstr>
      <vt:lpstr> 역함수</vt:lpstr>
      <vt:lpstr> 항등함수</vt:lpstr>
      <vt:lpstr>함수의 합성</vt:lpstr>
      <vt:lpstr> 함수합성 function composition</vt:lpstr>
      <vt:lpstr> 교환법칙</vt:lpstr>
      <vt:lpstr> 결합법칙</vt:lpstr>
      <vt:lpstr>Python 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  dict comprehension </vt:lpstr>
      <vt:lpstr>Dict Comprehension</vt:lpstr>
      <vt:lpstr>Dict Comprehension :  단순 </vt:lpstr>
      <vt:lpstr>dict Comprehension : 다중</vt:lpstr>
      <vt:lpstr>Python sympy 함수 그래프 </vt:lpstr>
      <vt:lpstr>plotting</vt:lpstr>
      <vt:lpstr>1차 함수 그래프</vt:lpstr>
      <vt:lpstr>2차 함수 그래프</vt:lpstr>
      <vt:lpstr>여러 개 그래프 그리기</vt:lpstr>
      <vt:lpstr>두개 함수  그래프</vt:lpstr>
      <vt:lpstr>그래프 선 색상 변경하기</vt:lpstr>
      <vt:lpstr>x축 범위</vt:lpstr>
      <vt:lpstr>1차 함수 그래프 : x축 범위</vt:lpstr>
      <vt:lpstr>Plot 함수에서 그래프 통합 축 제한 </vt:lpstr>
      <vt:lpstr>Plot 함수에서 각 그래프별 축 제한</vt:lpstr>
      <vt:lpstr>y축 범위</vt:lpstr>
      <vt:lpstr>1차 함수 그래프 : y축 범위</vt:lpstr>
      <vt:lpstr>그래프 꾸미기</vt:lpstr>
      <vt:lpstr>그래프 설명자료:legend</vt:lpstr>
      <vt:lpstr>1차 함수 그래프  꾸미기</vt:lpstr>
      <vt:lpstr>자동 show 차단하기</vt:lpstr>
      <vt:lpstr>자동 그래프 표시 제한</vt:lpstr>
      <vt:lpstr>Show 메소드 실행하기</vt:lpstr>
      <vt:lpstr> show메소드 사용 </vt:lpstr>
      <vt:lpstr>Multi plot 사용</vt:lpstr>
      <vt:lpstr>  다중 plot 사용하기 1</vt:lpstr>
      <vt:lpstr>  다중 plot 사용하기 : 2</vt:lpstr>
      <vt:lpstr> 하나의 plot에 여러 그래프 넣기</vt:lpstr>
      <vt:lpstr>Multi plot 병합하기</vt:lpstr>
      <vt:lpstr> append로 plot 추가</vt:lpstr>
      <vt:lpstr> extend로 plot 추가</vt:lpstr>
      <vt:lpstr>3.선형대수  기초 </vt:lpstr>
      <vt:lpstr>  Numpy  class</vt:lpstr>
      <vt:lpstr>ndarray와 matrix 구분</vt:lpstr>
      <vt:lpstr>ndarray와 matrix 구분</vt:lpstr>
      <vt:lpstr>배열과 vector 구분 : ndarray </vt:lpstr>
      <vt:lpstr>ndarray와 matrix 연산 비교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벡터란</vt:lpstr>
      <vt:lpstr>벡터 크기 </vt:lpstr>
      <vt:lpstr>벡터 크기</vt:lpstr>
      <vt:lpstr>Vector 크기 계산</vt:lpstr>
      <vt:lpstr>단위벡터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Vector 연산: -</vt:lpstr>
      <vt:lpstr>벡터: 스칼라곱</vt:lpstr>
      <vt:lpstr>Vector 연산: 스칼라곱</vt:lpstr>
      <vt:lpstr>내적과 외적 비교 </vt:lpstr>
      <vt:lpstr>내적 vs 외적</vt:lpstr>
      <vt:lpstr>   벡터 내적과 외적  이해하기</vt:lpstr>
      <vt:lpstr>스칼라곱 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vdot: vector 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dot/inner: 예시 </vt:lpstr>
      <vt:lpstr>outer </vt:lpstr>
      <vt:lpstr>outer 예시</vt:lpstr>
      <vt:lpstr>  Python matrix class로  vector 이해하기</vt:lpstr>
      <vt:lpstr>벡터 산술연산</vt:lpstr>
      <vt:lpstr>Vector 연산: +</vt:lpstr>
      <vt:lpstr>Vector 연산: -</vt:lpstr>
      <vt:lpstr>Vector 연산: 스칼라곱</vt:lpstr>
      <vt:lpstr>벡터 크기</vt:lpstr>
      <vt:lpstr>Vector 크기 계산</vt:lpstr>
      <vt:lpstr>vector 내적</vt:lpstr>
      <vt:lpstr>Vector 연산: 내적(dot)</vt:lpstr>
      <vt:lpstr>vector 외적</vt:lpstr>
      <vt:lpstr>Vector 연산: 외적(cross)</vt:lpstr>
      <vt:lpstr>   행렬   이해하기</vt:lpstr>
      <vt:lpstr>행렬이란</vt:lpstr>
      <vt:lpstr>행렬</vt:lpstr>
      <vt:lpstr>Diagonal matrix</vt:lpstr>
      <vt:lpstr>대각행렬</vt:lpstr>
      <vt:lpstr>Identity matrix</vt:lpstr>
      <vt:lpstr>항등행렬</vt:lpstr>
      <vt:lpstr>Triangular matrix</vt:lpstr>
      <vt:lpstr>삼각행렬</vt:lpstr>
      <vt:lpstr>행렬 산술연산</vt:lpstr>
      <vt:lpstr>행렬 산술연산</vt:lpstr>
      <vt:lpstr>행렬 산술연산 예시</vt:lpstr>
      <vt:lpstr>행렬의 전치(transpose)</vt:lpstr>
      <vt:lpstr>행렬 전치</vt:lpstr>
      <vt:lpstr>행렬 전치 예시</vt:lpstr>
      <vt:lpstr>dot 연산</vt:lpstr>
      <vt:lpstr>dot vs inner 차이점(2차원이상)</vt:lpstr>
      <vt:lpstr>dot 처리 기준 1*p, p*1</vt:lpstr>
      <vt:lpstr>dot 처리 기준</vt:lpstr>
      <vt:lpstr>dot : 2차원</vt:lpstr>
      <vt:lpstr>dot 예시</vt:lpstr>
      <vt:lpstr>행렬식</vt:lpstr>
      <vt:lpstr>행렬식(det)</vt:lpstr>
      <vt:lpstr>행렬식(det) : 2차원</vt:lpstr>
      <vt:lpstr>행렬식(det) : 3차원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Dot 연산</vt:lpstr>
      <vt:lpstr>Dot 처리 기준</vt:lpstr>
      <vt:lpstr>dot 행렬 </vt:lpstr>
      <vt:lpstr>dot 예시 : 2차원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</vt:lpstr>
      <vt:lpstr>Trace : 3차원 행렬</vt:lpstr>
      <vt:lpstr>trace</vt:lpstr>
      <vt:lpstr>  Python  matrix class로 행렬 이해하기</vt:lpstr>
      <vt:lpstr>행렬 이해하기</vt:lpstr>
      <vt:lpstr>행렬</vt:lpstr>
      <vt:lpstr>행렬 생성</vt:lpstr>
      <vt:lpstr>행렬 연산하기</vt:lpstr>
      <vt:lpstr>행렬 : 내적 dot(곱셈)</vt:lpstr>
      <vt:lpstr>행렬 : dot</vt:lpstr>
      <vt:lpstr>행렬 : 외적cross</vt:lpstr>
      <vt:lpstr>행렬 : +/-</vt:lpstr>
      <vt:lpstr>행렬 : +/-</vt:lpstr>
      <vt:lpstr>행렬 : 상수 배</vt:lpstr>
      <vt:lpstr>행렬 : 상수 배</vt:lpstr>
      <vt:lpstr>행렬 : 전치(transpose)</vt:lpstr>
      <vt:lpstr>행렬 : 전치(transpose)</vt:lpstr>
      <vt:lpstr>matmul</vt:lpstr>
      <vt:lpstr>Matmul: 차원계산</vt:lpstr>
      <vt:lpstr>matrix_power</vt:lpstr>
      <vt:lpstr>matrix_power: 예시 </vt:lpstr>
      <vt:lpstr>  python Numpy linalg  함수 이해하기</vt:lpstr>
      <vt:lpstr>Matrix and vector products</vt:lpstr>
      <vt:lpstr>주요 함수</vt:lpstr>
      <vt:lpstr>Decompositions</vt:lpstr>
      <vt:lpstr>주요 함수</vt:lpstr>
      <vt:lpstr>Matrix eigenvalues</vt:lpstr>
      <vt:lpstr>주요 함수</vt:lpstr>
      <vt:lpstr>Norms and other numbers</vt:lpstr>
      <vt:lpstr>주요 함수</vt:lpstr>
      <vt:lpstr>Solving equations and inverting matrices</vt:lpstr>
      <vt:lpstr>주요 함수</vt:lpstr>
      <vt:lpstr>4.관계  기초 </vt:lpstr>
      <vt:lpstr>관계 기초 </vt:lpstr>
      <vt:lpstr>관계</vt:lpstr>
      <vt:lpstr>관계 </vt:lpstr>
      <vt:lpstr>관계 정의 </vt:lpstr>
      <vt:lpstr>관계표현</vt:lpstr>
      <vt:lpstr>관계 표현 : 화살도표 </vt:lpstr>
      <vt:lpstr>관계 표현 : 좌표도표</vt:lpstr>
      <vt:lpstr>관계 표현 : 관계행렬</vt:lpstr>
      <vt:lpstr>관계 표현 : 방향그래프</vt:lpstr>
      <vt:lpstr>관계의 종류</vt:lpstr>
      <vt:lpstr>관계 종류: 1 </vt:lpstr>
      <vt:lpstr>관계 종류: 2 </vt:lpstr>
      <vt:lpstr>관계 종류: 3</vt:lpstr>
      <vt:lpstr>관계 종류: 4</vt:lpstr>
      <vt:lpstr>Python  relation/sequence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5.그래프  기초 </vt:lpstr>
      <vt:lpstr>그래프 기초 </vt:lpstr>
      <vt:lpstr>그래프</vt:lpstr>
      <vt:lpstr>그래프(Graph)</vt:lpstr>
      <vt:lpstr>그래프(Graph) : 예시</vt:lpstr>
      <vt:lpstr>인접(adjacent)</vt:lpstr>
      <vt:lpstr>차수</vt:lpstr>
      <vt:lpstr>차수(Degree)</vt:lpstr>
      <vt:lpstr>전체 차수</vt:lpstr>
      <vt:lpstr>경로와 길이</vt:lpstr>
      <vt:lpstr>경로와 길이</vt:lpstr>
      <vt:lpstr>무방향 그래프</vt:lpstr>
      <vt:lpstr>무향(무방향)그래프</vt:lpstr>
      <vt:lpstr>무방향 그래프 표기법</vt:lpstr>
      <vt:lpstr>무향(무방향)그래프 표기 예시</vt:lpstr>
      <vt:lpstr>그래프 표현 </vt:lpstr>
      <vt:lpstr>방향 그래프</vt:lpstr>
      <vt:lpstr>유향(방향)그래프</vt:lpstr>
      <vt:lpstr>유향변(arc)</vt:lpstr>
      <vt:lpstr>무방향 그래프 표기법</vt:lpstr>
      <vt:lpstr>유향(방향)그래프 표기 예시</vt:lpstr>
      <vt:lpstr>그래프의 완전성</vt:lpstr>
      <vt:lpstr>완전그래프</vt:lpstr>
      <vt:lpstr>완전그래프의 간선 수 계산</vt:lpstr>
      <vt:lpstr>부분그래프</vt:lpstr>
      <vt:lpstr>유도된 그래프</vt:lpstr>
      <vt:lpstr>그래프의 행렬표현</vt:lpstr>
      <vt:lpstr>인접행렬</vt:lpstr>
      <vt:lpstr>인접행렬 예시 : 무방향 그래프</vt:lpstr>
      <vt:lpstr>인접행렬 예시 : 방향 그래프</vt:lpstr>
      <vt:lpstr>6.삼각함수  기초 </vt:lpstr>
      <vt:lpstr>삼각함수 기초 </vt:lpstr>
      <vt:lpstr>각의 종류</vt:lpstr>
      <vt:lpstr>각의 종류</vt:lpstr>
      <vt:lpstr>직각삼각형 기본 </vt:lpstr>
      <vt:lpstr>직각 삼각형을 이용</vt:lpstr>
      <vt:lpstr>직각삼각형 예시 </vt:lpstr>
      <vt:lpstr>삼각형을 이용 : 빗변 구하기</vt:lpstr>
      <vt:lpstr>삼각형을 이용 : 높이와 밑변</vt:lpstr>
      <vt:lpstr>피타고라스 정리</vt:lpstr>
      <vt:lpstr>피타고라스 정리 이용하기</vt:lpstr>
      <vt:lpstr>피타고라스 정리 </vt:lpstr>
      <vt:lpstr>삼각함수  (원이용) </vt:lpstr>
      <vt:lpstr>원을 이용한 삼각함수 </vt:lpstr>
      <vt:lpstr> 원을 이용한  삼각함수 정의</vt:lpstr>
      <vt:lpstr> 원을 이용한 정의 예시</vt:lpstr>
      <vt:lpstr>삼각함수 표</vt:lpstr>
      <vt:lpstr> 삼각함수 표</vt:lpstr>
      <vt:lpstr>Radian &amp; degree </vt:lpstr>
      <vt:lpstr> degrees/radians 이해  </vt:lpstr>
      <vt:lpstr> degrees와 radians 변환 기준</vt:lpstr>
      <vt:lpstr> degree와 radian 변환  </vt:lpstr>
      <vt:lpstr> degrees와 radians</vt:lpstr>
      <vt:lpstr> degrees와 radians: 변환</vt:lpstr>
      <vt:lpstr> radians &lt;-&gt; degrees : numpy</vt:lpstr>
      <vt:lpstr> radians -&gt; degrees : numpy</vt:lpstr>
      <vt:lpstr> degrees-&gt; radians : numpy</vt:lpstr>
      <vt:lpstr>기본 삼각함수  </vt:lpstr>
      <vt:lpstr>cosine</vt:lpstr>
      <vt:lpstr> cosine 그래프 </vt:lpstr>
      <vt:lpstr> cosine 그래프 </vt:lpstr>
      <vt:lpstr> cosine 그래프 : numpy </vt:lpstr>
      <vt:lpstr> cosine 그래프 </vt:lpstr>
      <vt:lpstr>sine</vt:lpstr>
      <vt:lpstr> sine함수</vt:lpstr>
      <vt:lpstr> sine 그래프 </vt:lpstr>
      <vt:lpstr> sine 그래프 : numpy </vt:lpstr>
      <vt:lpstr> sine 그래프 </vt:lpstr>
      <vt:lpstr>tangent</vt:lpstr>
      <vt:lpstr> tan 함수</vt:lpstr>
      <vt:lpstr> tangent 그래프 </vt:lpstr>
      <vt:lpstr> tangent 그래프 : numpy </vt:lpstr>
      <vt:lpstr> tangent 그래프 </vt:lpstr>
      <vt:lpstr>삼각함수 각의 변환 </vt:lpstr>
      <vt:lpstr>각의 변환</vt:lpstr>
      <vt:lpstr>각의 변화를 알아보기</vt:lpstr>
      <vt:lpstr>삼각함수 사분면 부호</vt:lpstr>
      <vt:lpstr>각의 변화  : 짝수</vt:lpstr>
      <vt:lpstr>각의 변화  : 짝수예시</vt:lpstr>
      <vt:lpstr>각의 변화 : 홀수</vt:lpstr>
      <vt:lpstr>각의 변화 : 홀수 예시</vt:lpstr>
      <vt:lpstr>π/2 :예각</vt:lpstr>
      <vt:lpstr>삼각함수 변화 : π/2</vt:lpstr>
      <vt:lpstr>삼각함수의 변형 : 90도 이내</vt:lpstr>
      <vt:lpstr>삼각함수의 변형 예시</vt:lpstr>
      <vt:lpstr>삼각함수의 변형 : 180도 이내</vt:lpstr>
      <vt:lpstr>삼각함수의 변형 예시</vt:lpstr>
      <vt:lpstr> π 와 예각 연산</vt:lpstr>
      <vt:lpstr>Sin 주기 변화</vt:lpstr>
      <vt:lpstr>cos 주기 변화 </vt:lpstr>
      <vt:lpstr>삼각함수 변화 : π - 예각</vt:lpstr>
      <vt:lpstr>삼각함수 변화 : π + 예각</vt:lpstr>
      <vt:lpstr> 2π 와 예각 연산</vt:lpstr>
      <vt:lpstr>삼각함수 변화 : 2π - </vt:lpstr>
      <vt:lpstr>삼각함수 변화 : 2π +</vt:lpstr>
      <vt:lpstr>삼각함수  덧셈과 뺄셈공식 </vt:lpstr>
      <vt:lpstr>Sin 함수의 덧셈</vt:lpstr>
      <vt:lpstr>Sin 함수 덧셈</vt:lpstr>
      <vt:lpstr>Sin 함수 덧셈 예시</vt:lpstr>
      <vt:lpstr>Sin 함수의 뺄셈</vt:lpstr>
      <vt:lpstr>Sin 함수 뺄셈 예시</vt:lpstr>
      <vt:lpstr>cos 함수의 덧셈/뺄셈</vt:lpstr>
      <vt:lpstr> cos함수 덧셈 예시</vt:lpstr>
      <vt:lpstr> cos함수 뺄셈 예시</vt:lpstr>
      <vt:lpstr>역수 </vt:lpstr>
      <vt:lpstr>역수</vt:lpstr>
      <vt:lpstr> 역수</vt:lpstr>
      <vt:lpstr>역수 구하기</vt:lpstr>
      <vt:lpstr> 역수 구하기</vt:lpstr>
      <vt:lpstr> 삼각함수*역수 = 1</vt:lpstr>
      <vt:lpstr>역삼각함수 </vt:lpstr>
      <vt:lpstr>역함수 사용하기</vt:lpstr>
      <vt:lpstr> 역함수</vt:lpstr>
      <vt:lpstr> 삼각함수의 역함수</vt:lpstr>
      <vt:lpstr>arcsine</vt:lpstr>
      <vt:lpstr> arcsine</vt:lpstr>
      <vt:lpstr> arcsine : numpy</vt:lpstr>
      <vt:lpstr> arcsine : numpy 그래프</vt:lpstr>
      <vt:lpstr>arccosine</vt:lpstr>
      <vt:lpstr> arccosine : numpy</vt:lpstr>
      <vt:lpstr> arccosine : numpy 그래프</vt:lpstr>
      <vt:lpstr> arctangent</vt:lpstr>
      <vt:lpstr> 삼각함수의 역함수</vt:lpstr>
      <vt:lpstr>Python sympy 삼각함수 기초 </vt:lpstr>
      <vt:lpstr>삼각함수 </vt:lpstr>
      <vt:lpstr>Sin 함수 처리</vt:lpstr>
      <vt:lpstr>Sin 함수 뺄셈 예시</vt:lpstr>
      <vt:lpstr>7.지수 /로그 기초 </vt:lpstr>
      <vt:lpstr>지수함수 기초 </vt:lpstr>
      <vt:lpstr>지수 함수</vt:lpstr>
      <vt:lpstr> 지수 함수란?</vt:lpstr>
      <vt:lpstr> 자연지수함수</vt:lpstr>
      <vt:lpstr> 지수함수 그래프</vt:lpstr>
      <vt:lpstr>지수 법칙 </vt:lpstr>
      <vt:lpstr> 지수 법칙</vt:lpstr>
      <vt:lpstr> 지수 법칙: 거듭제곱의 곱</vt:lpstr>
      <vt:lpstr> 지수 법칙: 거듭제곱의 거듭제곱</vt:lpstr>
      <vt:lpstr>지수 법칙 :python 예시 </vt:lpstr>
      <vt:lpstr> 지수 법칙 : exp</vt:lpstr>
      <vt:lpstr> 지수 법칙 : exp 그래프</vt:lpstr>
      <vt:lpstr>로그함수 기초 </vt:lpstr>
      <vt:lpstr>로그함수란 </vt:lpstr>
      <vt:lpstr> 로그함수 정의 </vt:lpstr>
      <vt:lpstr> 로그함수 규칙 </vt:lpstr>
      <vt:lpstr> 상용로그 </vt:lpstr>
      <vt:lpstr> 상용로그 : log10 </vt:lpstr>
      <vt:lpstr>자연로그 </vt:lpstr>
      <vt:lpstr>자연로그 : log </vt:lpstr>
      <vt:lpstr>로그함수 성질 </vt:lpstr>
      <vt:lpstr> 로그함수의 성질 1</vt:lpstr>
      <vt:lpstr> 로그함수의 성질1  : 예시</vt:lpstr>
      <vt:lpstr> 로그함수의 성질 2 : 지수의 곱</vt:lpstr>
      <vt:lpstr> 로그함수의 성질 2: 지수의 나누기</vt:lpstr>
      <vt:lpstr> 로그함수의 성질 2: 상수 배</vt:lpstr>
      <vt:lpstr> 로그함수의 성질 2 : 예시</vt:lpstr>
      <vt:lpstr> 밑의 변환 </vt:lpstr>
      <vt:lpstr>8. 수열  기초 </vt:lpstr>
      <vt:lpstr>급수 기초 </vt:lpstr>
      <vt:lpstr>급수(級數,series,  ∑an) </vt:lpstr>
      <vt:lpstr> 급수(級數,series, ∑an)</vt:lpstr>
      <vt:lpstr>급수의 표현 1</vt:lpstr>
      <vt:lpstr>급수의 표현 2</vt:lpstr>
      <vt:lpstr>급수의 성질 </vt:lpstr>
      <vt:lpstr>급수의 일반적인 성질</vt:lpstr>
      <vt:lpstr>급수의 일반적인 성질</vt:lpstr>
      <vt:lpstr> 유한급수 , 무한급수</vt:lpstr>
      <vt:lpstr>등차급수 </vt:lpstr>
      <vt:lpstr> 등차급수</vt:lpstr>
      <vt:lpstr>등비급수 </vt:lpstr>
      <vt:lpstr> 등비급수</vt:lpstr>
      <vt:lpstr>수열 기초 </vt:lpstr>
      <vt:lpstr>수열 </vt:lpstr>
      <vt:lpstr> 수열</vt:lpstr>
      <vt:lpstr>등차수열(Arithmetic Sequence) </vt:lpstr>
      <vt:lpstr> 등차수열</vt:lpstr>
      <vt:lpstr> 공차</vt:lpstr>
      <vt:lpstr>등차 수열의 합 </vt:lpstr>
      <vt:lpstr>등차 수열의 합 : 등차급수 </vt:lpstr>
      <vt:lpstr>등차 수열의 합의 산식 </vt:lpstr>
      <vt:lpstr> 등차수열의 합 1</vt:lpstr>
      <vt:lpstr> 등차수열의 합 2</vt:lpstr>
      <vt:lpstr>초기값이 중간부터 오는 경우</vt:lpstr>
      <vt:lpstr>등비수열(Geometric Sequence) </vt:lpstr>
      <vt:lpstr> 등비수열</vt:lpstr>
      <vt:lpstr> 공비</vt:lpstr>
      <vt:lpstr>등비 수열의 합 </vt:lpstr>
      <vt:lpstr>등비 수열의 합 : 등비급수 </vt:lpstr>
      <vt:lpstr> 등비수열의 합</vt:lpstr>
      <vt:lpstr> 등비수열의 합 예시 </vt:lpstr>
      <vt:lpstr> 등비수열의 합 예시</vt:lpstr>
      <vt:lpstr>수열의 극한 </vt:lpstr>
      <vt:lpstr>급수와 극한 </vt:lpstr>
      <vt:lpstr> 수열의 극한</vt:lpstr>
      <vt:lpstr> 부분합 급수</vt:lpstr>
      <vt:lpstr>무한수열과 극한</vt:lpstr>
      <vt:lpstr>수렴과 발산 </vt:lpstr>
      <vt:lpstr>수렴</vt:lpstr>
      <vt:lpstr>발산</vt:lpstr>
      <vt:lpstr>수열 극한의 기본 성질 </vt:lpstr>
      <vt:lpstr>극한의 기본 성질</vt:lpstr>
      <vt:lpstr>Python 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Python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  list comprehension </vt:lpstr>
      <vt:lpstr>List Comprehension</vt:lpstr>
      <vt:lpstr>List Comprehension : 다중</vt:lpstr>
      <vt:lpstr>Python 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9. 집합 기초 </vt:lpstr>
      <vt:lpstr>집합 기초 </vt:lpstr>
      <vt:lpstr>집합이란</vt:lpstr>
      <vt:lpstr>집합 정의</vt:lpstr>
      <vt:lpstr>집합 원소</vt:lpstr>
      <vt:lpstr>집합표기</vt:lpstr>
      <vt:lpstr>원소나열법</vt:lpstr>
      <vt:lpstr>조건제시법</vt:lpstr>
      <vt:lpstr>집합의 원소 표기</vt:lpstr>
      <vt:lpstr>집합의 원소</vt:lpstr>
      <vt:lpstr>부분집합</vt:lpstr>
      <vt:lpstr>부분집합</vt:lpstr>
      <vt:lpstr>부분집합의 개수</vt:lpstr>
      <vt:lpstr>합집합 교집합</vt:lpstr>
      <vt:lpstr>합집합</vt:lpstr>
      <vt:lpstr>교집합</vt:lpstr>
      <vt:lpstr>여집합</vt:lpstr>
      <vt:lpstr>여집합</vt:lpstr>
      <vt:lpstr>두집합의 합집합의 여집합</vt:lpstr>
      <vt:lpstr>두집합의 교집합의 여집합</vt:lpstr>
      <vt:lpstr>차집합</vt:lpstr>
      <vt:lpstr>차집합</vt:lpstr>
      <vt:lpstr>집합의 추이적 관계</vt:lpstr>
      <vt:lpstr>추이적 관계</vt:lpstr>
      <vt:lpstr>Python 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  set comprehension </vt:lpstr>
      <vt:lpstr>Set Comprehension</vt:lpstr>
      <vt:lpstr>set Comprehension : 다중</vt:lpstr>
      <vt:lpstr>10.미분/적분 기초 </vt:lpstr>
      <vt:lpstr>함수의 극한  기초 </vt:lpstr>
      <vt:lpstr>함수의 극한</vt:lpstr>
      <vt:lpstr>함수의 극한</vt:lpstr>
      <vt:lpstr>좌극한값/우극한값</vt:lpstr>
      <vt:lpstr>함수의 연속</vt:lpstr>
      <vt:lpstr>함수의 극한의 수렴</vt:lpstr>
      <vt:lpstr>함수의 극한의 수렴</vt:lpstr>
      <vt:lpstr>함수의 극한의 성질</vt:lpstr>
      <vt:lpstr>함수 극한의 성질</vt:lpstr>
      <vt:lpstr>함수의 극한값</vt:lpstr>
      <vt:lpstr>지수함수</vt:lpstr>
      <vt:lpstr>Python  sympy 극한 기초 </vt:lpstr>
      <vt:lpstr>극한</vt:lpstr>
      <vt:lpstr> limit 함수 : 극한</vt:lpstr>
      <vt:lpstr>미분(differential)  기초 </vt:lpstr>
      <vt:lpstr>할선과 접선</vt:lpstr>
      <vt:lpstr>할선</vt:lpstr>
      <vt:lpstr>접선</vt:lpstr>
      <vt:lpstr>기울기</vt:lpstr>
      <vt:lpstr>평균변화율: 할선기울기</vt:lpstr>
      <vt:lpstr>평균변화율 : 할선</vt:lpstr>
      <vt:lpstr>미분 기호</vt:lpstr>
      <vt:lpstr>미분기호</vt:lpstr>
      <vt:lpstr>미분계수: 접선기울기</vt:lpstr>
      <vt:lpstr>순간변화율/미분계수 </vt:lpstr>
      <vt:lpstr>순간변화율(미분계수) 흐름</vt:lpstr>
      <vt:lpstr>순간변화율(미분계수)의 그래프</vt:lpstr>
      <vt:lpstr>미분 가능</vt:lpstr>
      <vt:lpstr>미분가능한 함수 : differentiable function</vt:lpstr>
      <vt:lpstr>미분가능 </vt:lpstr>
      <vt:lpstr>도함수</vt:lpstr>
      <vt:lpstr>미분계수와 도함수 차이</vt:lpstr>
      <vt:lpstr>도함수</vt:lpstr>
      <vt:lpstr>변곡점</vt:lpstr>
      <vt:lpstr>변곡점</vt:lpstr>
      <vt:lpstr>변곡점의 판정</vt:lpstr>
      <vt:lpstr> 극값</vt:lpstr>
      <vt:lpstr>극값</vt:lpstr>
      <vt:lpstr>그래프 이해하기 </vt:lpstr>
      <vt:lpstr>극대값, 극소값</vt:lpstr>
      <vt:lpstr>이계도함수</vt:lpstr>
      <vt:lpstr>이계 도함수</vt:lpstr>
      <vt:lpstr>미분 기본 공식 1</vt:lpstr>
      <vt:lpstr>미분의 기본 공식 : 1</vt:lpstr>
      <vt:lpstr>상수미분</vt:lpstr>
      <vt:lpstr>상수미분 : sympy</vt:lpstr>
      <vt:lpstr>실수배 미분</vt:lpstr>
      <vt:lpstr>실수배 미분 : sympy</vt:lpstr>
      <vt:lpstr>함수의 미분</vt:lpstr>
      <vt:lpstr>함수의 미분 : sympy</vt:lpstr>
      <vt:lpstr>함수의 합과 곱 미분</vt:lpstr>
      <vt:lpstr>미분의 기본 공식 : 2</vt:lpstr>
      <vt:lpstr>합과차의 미분 : sympy</vt:lpstr>
      <vt:lpstr>곱의 미분</vt:lpstr>
      <vt:lpstr>곱의 미분 : sympy</vt:lpstr>
      <vt:lpstr>미분 공식</vt:lpstr>
      <vt:lpstr>단순 함수의 미분 1 : sympy</vt:lpstr>
      <vt:lpstr>단순 함수의 미분 2 :sympy</vt:lpstr>
      <vt:lpstr>지수/로그 함수의 미분</vt:lpstr>
      <vt:lpstr>삼각함수의 미분</vt:lpstr>
      <vt:lpstr>기울기(벡터) 미분 </vt:lpstr>
      <vt:lpstr>gradient</vt:lpstr>
      <vt:lpstr>기울기(gradient)</vt:lpstr>
      <vt:lpstr>기울기(gradient)의 의미</vt:lpstr>
      <vt:lpstr>수학적 정의</vt:lpstr>
      <vt:lpstr>Python  sympy 미분 기초 </vt:lpstr>
      <vt:lpstr>미분</vt:lpstr>
      <vt:lpstr> diff 함수 : 미분</vt:lpstr>
      <vt:lpstr>적분(integration) 기초 </vt:lpstr>
      <vt:lpstr>적분</vt:lpstr>
      <vt:lpstr>적분 : integral</vt:lpstr>
      <vt:lpstr>적분 기호의 의미</vt:lpstr>
      <vt:lpstr>부정적분</vt:lpstr>
      <vt:lpstr>부정적분</vt:lpstr>
      <vt:lpstr>부정적분과 미분의 관계</vt:lpstr>
      <vt:lpstr>정적분</vt:lpstr>
      <vt:lpstr>정적분: definite integral</vt:lpstr>
      <vt:lpstr>정적분: 식의 이해</vt:lpstr>
      <vt:lpstr>적분 공식</vt:lpstr>
      <vt:lpstr>일반 적분 공식 : sympy</vt:lpstr>
      <vt:lpstr>상수와 함수: sympy</vt:lpstr>
      <vt:lpstr>n차 함수: sympy</vt:lpstr>
      <vt:lpstr>함수의 곱: sympy</vt:lpstr>
      <vt:lpstr>도함수와 함수 곱: sympy</vt:lpstr>
      <vt:lpstr>일반 적분 공식</vt:lpstr>
      <vt:lpstr>일반 적분 공식</vt:lpstr>
      <vt:lpstr>치환적분 공식</vt:lpstr>
      <vt:lpstr>분수 적분 공식</vt:lpstr>
      <vt:lpstr>무리함수 적분공식</vt:lpstr>
      <vt:lpstr>로그/지수함수 적분공식</vt:lpstr>
      <vt:lpstr>삼각함수 적분공식</vt:lpstr>
      <vt:lpstr>11.확률과 통계 기초 </vt:lpstr>
      <vt:lpstr>경우의 수 기초 </vt:lpstr>
      <vt:lpstr>경우의 수</vt:lpstr>
      <vt:lpstr>경우의 수 (number of cases)</vt:lpstr>
      <vt:lpstr>경우의 수 계산</vt:lpstr>
      <vt:lpstr>! 팩토리얼</vt:lpstr>
      <vt:lpstr>합의 법칙</vt:lpstr>
      <vt:lpstr>합의 법칙</vt:lpstr>
      <vt:lpstr>곱의 법칙</vt:lpstr>
      <vt:lpstr>곱의 법칙</vt:lpstr>
      <vt:lpstr>곱의 법칙:데카르트 곱</vt:lpstr>
      <vt:lpstr>합/곱의 법칙의 구별</vt:lpstr>
      <vt:lpstr>합/곱의 법칙 구별</vt:lpstr>
      <vt:lpstr>순열/조합 기초 </vt:lpstr>
      <vt:lpstr>순열</vt:lpstr>
      <vt:lpstr>순열</vt:lpstr>
      <vt:lpstr>순열 사용하는 경우</vt:lpstr>
      <vt:lpstr>순열 예시</vt:lpstr>
      <vt:lpstr>같은 조건을 가진 순열</vt:lpstr>
      <vt:lpstr>같은 조건을 가진 것들이 순열</vt:lpstr>
      <vt:lpstr>중복순열</vt:lpstr>
      <vt:lpstr>중복순열</vt:lpstr>
      <vt:lpstr>조합</vt:lpstr>
      <vt:lpstr>조합</vt:lpstr>
      <vt:lpstr>조합의 특징</vt:lpstr>
      <vt:lpstr>중복조합</vt:lpstr>
      <vt:lpstr>중복조합</vt:lpstr>
      <vt:lpstr>확률 용어 </vt:lpstr>
      <vt:lpstr>확률이란</vt:lpstr>
      <vt:lpstr>확률</vt:lpstr>
      <vt:lpstr>통계적 확률</vt:lpstr>
      <vt:lpstr>수학적 확률</vt:lpstr>
      <vt:lpstr>확률의 기본 특성</vt:lpstr>
      <vt:lpstr>시행</vt:lpstr>
      <vt:lpstr>실험</vt:lpstr>
      <vt:lpstr>시행(trial)</vt:lpstr>
      <vt:lpstr>표본공간(sample space) </vt:lpstr>
      <vt:lpstr>확률 기초 </vt:lpstr>
      <vt:lpstr>경우의 수를 이용한 확률</vt:lpstr>
      <vt:lpstr>경우의 수를 이용</vt:lpstr>
      <vt:lpstr>상대도수를 이용한 확률</vt:lpstr>
      <vt:lpstr>상대도수</vt:lpstr>
      <vt:lpstr>사건</vt:lpstr>
      <vt:lpstr>사건</vt:lpstr>
      <vt:lpstr>주요 사건들</vt:lpstr>
      <vt:lpstr>독립사건</vt:lpstr>
      <vt:lpstr>독립</vt:lpstr>
      <vt:lpstr>독립사건</vt:lpstr>
      <vt:lpstr>배반사건</vt:lpstr>
      <vt:lpstr>배반사건</vt:lpstr>
      <vt:lpstr>종속사건</vt:lpstr>
      <vt:lpstr>종속사건</vt:lpstr>
      <vt:lpstr>확률의  기본 법칙 정리 </vt:lpstr>
      <vt:lpstr>확률의 덧셈 정리</vt:lpstr>
      <vt:lpstr>기본 </vt:lpstr>
      <vt:lpstr>확률의 덧셈정리 조건</vt:lpstr>
      <vt:lpstr>확률의 덧셈정리 식</vt:lpstr>
      <vt:lpstr>확률의 곱셈 정리</vt:lpstr>
      <vt:lpstr>기본 </vt:lpstr>
      <vt:lpstr>곱셈법칙 조건</vt:lpstr>
      <vt:lpstr>확률의 곱셈정리식 : 조건부</vt:lpstr>
      <vt:lpstr>확률의 곱셈정리 : 독립사건</vt:lpstr>
      <vt:lpstr>조건부 확률 </vt:lpstr>
      <vt:lpstr>조건부 확률</vt:lpstr>
      <vt:lpstr>조건부 확률</vt:lpstr>
      <vt:lpstr>조건부 확률 산식</vt:lpstr>
      <vt:lpstr>조건부 확률공식 : 벤다이어그램</vt:lpstr>
      <vt:lpstr>조건부 확률공식 : 산식</vt:lpstr>
      <vt:lpstr>조건부 확률공식 : 예시</vt:lpstr>
      <vt:lpstr>독립시행 확률 </vt:lpstr>
      <vt:lpstr>독립시행의 확률</vt:lpstr>
      <vt:lpstr>독립시행의 확률</vt:lpstr>
      <vt:lpstr>독립시행의 확률 예시</vt:lpstr>
      <vt:lpstr>독립시행 예시</vt:lpstr>
      <vt:lpstr>독립시행 예시</vt:lpstr>
      <vt:lpstr>확률변수와 확률분포 기초 </vt:lpstr>
      <vt:lpstr>확률변수/분포</vt:lpstr>
      <vt:lpstr>확률변수</vt:lpstr>
      <vt:lpstr>확률분포</vt:lpstr>
      <vt:lpstr>이산확률변수/분포</vt:lpstr>
      <vt:lpstr>이산확률변수</vt:lpstr>
      <vt:lpstr>이산확률분포</vt:lpstr>
      <vt:lpstr>이산균등분표</vt:lpstr>
      <vt:lpstr>확률질량함수</vt:lpstr>
      <vt:lpstr>확률질량함수</vt:lpstr>
      <vt:lpstr>확률질량함수 예시</vt:lpstr>
      <vt:lpstr>연속확률변수/분포</vt:lpstr>
      <vt:lpstr>연속확률변수</vt:lpstr>
      <vt:lpstr>연속확률분포</vt:lpstr>
      <vt:lpstr>연속균등분포</vt:lpstr>
      <vt:lpstr>연속균등분포 예시</vt:lpstr>
      <vt:lpstr>정규분포 </vt:lpstr>
      <vt:lpstr>정규분포 예시 </vt:lpstr>
      <vt:lpstr>확률밀도함수</vt:lpstr>
      <vt:lpstr>확률밀도함수</vt:lpstr>
      <vt:lpstr>확률밀도함수의 그래프</vt:lpstr>
      <vt:lpstr>확률변수의  기대값(평균) </vt:lpstr>
      <vt:lpstr>확률변수의 기대값</vt:lpstr>
      <vt:lpstr>확률변수의 기대값</vt:lpstr>
      <vt:lpstr>이산확률변수의 기대값</vt:lpstr>
      <vt:lpstr>이산확률변수의 기대값 예시</vt:lpstr>
      <vt:lpstr>연속확률변수의 기대값</vt:lpstr>
      <vt:lpstr>기대값의 연산법칙</vt:lpstr>
      <vt:lpstr>기대값의 연산법칙</vt:lpstr>
      <vt:lpstr>기대값의 연산법칙 예시</vt:lpstr>
      <vt:lpstr>확률변수의  분산 </vt:lpstr>
      <vt:lpstr>확률변수의 분산</vt:lpstr>
      <vt:lpstr>확률변수의 분산</vt:lpstr>
      <vt:lpstr>확률변수의 분산식</vt:lpstr>
      <vt:lpstr>확률변수의 분산식  변형</vt:lpstr>
      <vt:lpstr>확률변수의 분산식</vt:lpstr>
      <vt:lpstr>분산의 연산법칙</vt:lpstr>
      <vt:lpstr>분산의 연산법칙</vt:lpstr>
      <vt:lpstr>확률변수의  표준편차 </vt:lpstr>
      <vt:lpstr>확률변수의 표준편차</vt:lpstr>
      <vt:lpstr>확률변수의 표준편차</vt:lpstr>
      <vt:lpstr>확률변수의 표준편차식</vt:lpstr>
      <vt:lpstr>확률변수의  공분산 </vt:lpstr>
      <vt:lpstr>확률변수의 공분산</vt:lpstr>
      <vt:lpstr>확률변수의 공분산</vt:lpstr>
      <vt:lpstr>확률변수의 공분산 식</vt:lpstr>
      <vt:lpstr>공분산의 연산법칙</vt:lpstr>
      <vt:lpstr>공분산의 연산법칙</vt:lpstr>
      <vt:lpstr>통계 </vt:lpstr>
      <vt:lpstr>통계학</vt:lpstr>
      <vt:lpstr>통계</vt:lpstr>
      <vt:lpstr>통계학의 종류</vt:lpstr>
      <vt:lpstr>확률과 통계 비교</vt:lpstr>
      <vt:lpstr>통계 분석</vt:lpstr>
      <vt:lpstr>통계 분석</vt:lpstr>
      <vt:lpstr>전수조사</vt:lpstr>
      <vt:lpstr>통계 주요 기호 </vt:lpstr>
      <vt:lpstr>평균 표준편차 분산 기호</vt:lpstr>
      <vt:lpstr>모집단과 표본의 관계</vt:lpstr>
      <vt:lpstr>모집단과 표본의 산식관계</vt:lpstr>
      <vt:lpstr>통계 데이터의 정리   </vt:lpstr>
      <vt:lpstr>모집단</vt:lpstr>
      <vt:lpstr>모집단</vt:lpstr>
      <vt:lpstr>표본</vt:lpstr>
      <vt:lpstr>표본</vt:lpstr>
      <vt:lpstr>표집 :sampling</vt:lpstr>
      <vt:lpstr>모수의 추론</vt:lpstr>
      <vt:lpstr>모수</vt:lpstr>
      <vt:lpstr>통계량</vt:lpstr>
      <vt:lpstr>표본분포</vt:lpstr>
      <vt:lpstr>신뢰수준</vt:lpstr>
      <vt:lpstr>신뢰구간</vt:lpstr>
      <vt:lpstr>모수의 추정</vt:lpstr>
      <vt:lpstr>가설검증</vt:lpstr>
      <vt:lpstr>통계 변수</vt:lpstr>
      <vt:lpstr>수리적 통계 변수</vt:lpstr>
      <vt:lpstr>데이터 분석적  통계 변수</vt:lpstr>
      <vt:lpstr>데이터의 정리</vt:lpstr>
      <vt:lpstr>도수분포표 (frequency table)</vt:lpstr>
      <vt:lpstr>도수분포표 : 그리는 단계</vt:lpstr>
      <vt:lpstr>도수분포표의  평균</vt:lpstr>
      <vt:lpstr>히스토그램</vt:lpstr>
      <vt:lpstr>히스토그램 형태의 특징</vt:lpstr>
      <vt:lpstr>중심위치의 척도   </vt:lpstr>
      <vt:lpstr>평균 산식</vt:lpstr>
      <vt:lpstr>산출평균: arithmetic mean </vt:lpstr>
      <vt:lpstr>기하평균: geometric mean </vt:lpstr>
      <vt:lpstr>조화평균 </vt:lpstr>
      <vt:lpstr>중앙값</vt:lpstr>
      <vt:lpstr>중앙값: median</vt:lpstr>
      <vt:lpstr>최빈값</vt:lpstr>
      <vt:lpstr>최빈값: mode</vt:lpstr>
      <vt:lpstr>평균/중간값/최빈값 예시</vt:lpstr>
      <vt:lpstr>평균/중간값/최빈값 : statistics</vt:lpstr>
      <vt:lpstr>평균/중간값/최빈값 : numpy</vt:lpstr>
      <vt:lpstr>산포/ 산포의 축도   </vt:lpstr>
      <vt:lpstr>산포</vt:lpstr>
      <vt:lpstr>산포</vt:lpstr>
      <vt:lpstr>산포의 척도</vt:lpstr>
      <vt:lpstr>산포의 척도 : 사분위수와 범위 </vt:lpstr>
      <vt:lpstr>사분위수</vt:lpstr>
      <vt:lpstr>사분위수</vt:lpstr>
      <vt:lpstr>범위</vt:lpstr>
      <vt:lpstr>범위</vt:lpstr>
      <vt:lpstr>산포의 척도 : 분산 기초 </vt:lpstr>
      <vt:lpstr>분산 정의</vt:lpstr>
      <vt:lpstr>분산 </vt:lpstr>
      <vt:lpstr>모분산 : population variance</vt:lpstr>
      <vt:lpstr>표본분산 : variance</vt:lpstr>
      <vt:lpstr>분산 : statistics</vt:lpstr>
      <vt:lpstr> pvariance</vt:lpstr>
      <vt:lpstr>variance</vt:lpstr>
      <vt:lpstr> variance/pvariance</vt:lpstr>
      <vt:lpstr>분산 :numpy</vt:lpstr>
      <vt:lpstr>variance</vt:lpstr>
      <vt:lpstr>산포의 척도 : 표준편차 기초 </vt:lpstr>
      <vt:lpstr>편차</vt:lpstr>
      <vt:lpstr>편차</vt:lpstr>
      <vt:lpstr>편차의 특징</vt:lpstr>
      <vt:lpstr>표준편차</vt:lpstr>
      <vt:lpstr>Standard deviation</vt:lpstr>
      <vt:lpstr>표준편차:statistics</vt:lpstr>
      <vt:lpstr> pstdev</vt:lpstr>
      <vt:lpstr>stdev</vt:lpstr>
      <vt:lpstr> stdev/pstdev</vt:lpstr>
      <vt:lpstr>표준편차 : numpy</vt:lpstr>
      <vt:lpstr>std</vt:lpstr>
      <vt:lpstr> 산포의 척도 : 변동계수 </vt:lpstr>
      <vt:lpstr>변동계수</vt:lpstr>
      <vt:lpstr>변동계수</vt:lpstr>
      <vt:lpstr> 산포의 척도 : 왜도와 첨도 </vt:lpstr>
      <vt:lpstr>왜도와 첨도</vt:lpstr>
      <vt:lpstr>왜도</vt:lpstr>
      <vt:lpstr>첨도</vt:lpstr>
      <vt:lpstr> 두개 이상의  연속 변수 정리 - 공분산 기초 </vt:lpstr>
      <vt:lpstr>공분산(Covariance)</vt:lpstr>
      <vt:lpstr>공분산(Covariance)</vt:lpstr>
      <vt:lpstr>공분산 : numpy</vt:lpstr>
      <vt:lpstr>두개 이상의  연속 변수 정리   - 상관계수 기초 </vt:lpstr>
      <vt:lpstr>상관계수</vt:lpstr>
      <vt:lpstr>상관계수</vt:lpstr>
      <vt:lpstr>상관관계 정도</vt:lpstr>
      <vt:lpstr>상관계수 : numpy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1582</cp:revision>
  <dcterms:created xsi:type="dcterms:W3CDTF">2015-12-01T07:34:30Z</dcterms:created>
  <dcterms:modified xsi:type="dcterms:W3CDTF">2016-10-22T05:17:10Z</dcterms:modified>
</cp:coreProperties>
</file>